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6"/>
  </p:notesMasterIdLst>
  <p:sldIdLst>
    <p:sldId id="256" r:id="rId2"/>
    <p:sldId id="330" r:id="rId3"/>
    <p:sldId id="325" r:id="rId4"/>
    <p:sldId id="317" r:id="rId5"/>
    <p:sldId id="323" r:id="rId6"/>
    <p:sldId id="326" r:id="rId7"/>
    <p:sldId id="319" r:id="rId8"/>
    <p:sldId id="324" r:id="rId9"/>
    <p:sldId id="299" r:id="rId10"/>
    <p:sldId id="298" r:id="rId11"/>
    <p:sldId id="304" r:id="rId12"/>
    <p:sldId id="320" r:id="rId13"/>
    <p:sldId id="328" r:id="rId14"/>
    <p:sldId id="329" r:id="rId15"/>
  </p:sldIdLst>
  <p:sldSz cx="12192000" cy="6858000"/>
  <p:notesSz cx="9144000" cy="6858000"/>
  <p:embeddedFontLst>
    <p:embeddedFont>
      <p:font typeface="Helvetica Neue" panose="020B0604020202020204" charset="0"/>
      <p:regular r:id="rId17"/>
      <p:bold r:id="rId18"/>
      <p:italic r:id="rId19"/>
      <p:boldItalic r:id="rId20"/>
    </p:embeddedFont>
    <p:embeddedFont>
      <p:font typeface="Helvetica Neue Light"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du Polli" initials="" lastIdx="1" clrIdx="0"/>
  <p:cmAuthor id="1" name="Karin Kase"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D8D"/>
    <a:srgbClr val="3A8080"/>
    <a:srgbClr val="8D8D8D"/>
    <a:srgbClr val="D0E1E3"/>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EEB0DE-3E6F-4FE5-A490-6A4AF72E9CE1}">
  <a:tblStyle styleId="{C7EEB0DE-3E6F-4FE5-A490-6A4AF72E9CE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9" autoAdjust="0"/>
    <p:restoredTop sz="86426" autoAdjust="0"/>
  </p:normalViewPr>
  <p:slideViewPr>
    <p:cSldViewPr snapToGrid="0" snapToObjects="1">
      <p:cViewPr varScale="1">
        <p:scale>
          <a:sx n="100" d="100"/>
          <a:sy n="100" d="100"/>
        </p:scale>
        <p:origin x="726" y="96"/>
      </p:cViewPr>
      <p:guideLst>
        <p:guide orient="horz" pos="2160"/>
        <p:guide pos="3840"/>
      </p:guideLst>
    </p:cSldViewPr>
  </p:slideViewPr>
  <p:outlineViewPr>
    <p:cViewPr>
      <p:scale>
        <a:sx n="33" d="100"/>
        <a:sy n="33" d="100"/>
      </p:scale>
      <p:origin x="352" y="3160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1219200" y="3257550"/>
            <a:ext cx="6705600" cy="3086100"/>
          </a:xfrm>
          <a:prstGeom prst="rect">
            <a:avLst/>
          </a:prstGeom>
          <a:noFill/>
          <a:ln>
            <a:noFill/>
          </a:ln>
        </p:spPr>
        <p:txBody>
          <a:bodyPr wrap="square" lIns="91425" tIns="91425" rIns="91425" bIns="91425" anchor="t" anchorCtr="0"/>
          <a:lstStyle>
            <a:lvl1pPr marL="0" marR="0" lvl="0" indent="88899" algn="l" rtl="0">
              <a:spcBef>
                <a:spcPts val="0"/>
              </a:spcBef>
              <a:buClr>
                <a:schemeClr val="dk1"/>
              </a:buClr>
              <a:buSzPts val="1400"/>
              <a:buFont typeface="Calibri"/>
              <a:buChar char="●"/>
              <a:defRPr sz="1200" b="0" i="0" u="none" strike="noStrike" cap="none">
                <a:solidFill>
                  <a:schemeClr val="dk1"/>
                </a:solidFill>
                <a:latin typeface="Calibri"/>
                <a:ea typeface="Calibri"/>
                <a:cs typeface="Calibri"/>
                <a:sym typeface="Calibri"/>
              </a:defRPr>
            </a:lvl1pPr>
            <a:lvl2pPr marL="228600" marR="0" lvl="1" indent="-139700" algn="l" rtl="0">
              <a:spcBef>
                <a:spcPts val="0"/>
              </a:spcBef>
              <a:buClr>
                <a:schemeClr val="dk1"/>
              </a:buClr>
              <a:buSzPts val="1400"/>
              <a:buFont typeface="Calibri"/>
              <a:buChar char="○"/>
              <a:defRPr sz="1200" b="0" i="0" u="none" strike="noStrike" cap="none">
                <a:solidFill>
                  <a:schemeClr val="dk1"/>
                </a:solidFill>
                <a:latin typeface="Calibri"/>
                <a:ea typeface="Calibri"/>
                <a:cs typeface="Calibri"/>
                <a:sym typeface="Calibri"/>
              </a:defRPr>
            </a:lvl2pPr>
            <a:lvl3pPr marL="457200" marR="0" lvl="2" indent="-368300" algn="l" rtl="0">
              <a:spcBef>
                <a:spcPts val="0"/>
              </a:spcBef>
              <a:buClr>
                <a:schemeClr val="dk1"/>
              </a:buClr>
              <a:buSzPts val="1400"/>
              <a:buFont typeface="Calibri"/>
              <a:buChar char="■"/>
              <a:defRPr sz="1200" b="0" i="0" u="none" strike="noStrike" cap="none">
                <a:solidFill>
                  <a:schemeClr val="dk1"/>
                </a:solidFill>
                <a:latin typeface="Calibri"/>
                <a:ea typeface="Calibri"/>
                <a:cs typeface="Calibri"/>
                <a:sym typeface="Calibri"/>
              </a:defRPr>
            </a:lvl3pPr>
            <a:lvl4pPr marL="685800" marR="0" lvl="3" indent="-596900" algn="l" rtl="0">
              <a:spcBef>
                <a:spcPts val="0"/>
              </a:spcBef>
              <a:buClr>
                <a:schemeClr val="dk1"/>
              </a:buClr>
              <a:buSzPts val="1400"/>
              <a:buFont typeface="Calibri"/>
              <a:buChar char="●"/>
              <a:defRPr sz="1200" b="0" i="0" u="none" strike="noStrike" cap="none">
                <a:solidFill>
                  <a:schemeClr val="dk1"/>
                </a:solidFill>
                <a:latin typeface="Calibri"/>
                <a:ea typeface="Calibri"/>
                <a:cs typeface="Calibri"/>
                <a:sym typeface="Calibri"/>
              </a:defRPr>
            </a:lvl4pPr>
            <a:lvl5pPr marL="914400" marR="0" lvl="4" indent="-825500" algn="l" rtl="0">
              <a:spcBef>
                <a:spcPts val="0"/>
              </a:spcBef>
              <a:buClr>
                <a:schemeClr val="dk1"/>
              </a:buClr>
              <a:buSzPts val="1400"/>
              <a:buFont typeface="Calibri"/>
              <a:buChar char="○"/>
              <a:defRPr sz="1200" b="0" i="0" u="none" strike="noStrike" cap="none">
                <a:solidFill>
                  <a:schemeClr val="dk1"/>
                </a:solidFill>
                <a:latin typeface="Calibri"/>
                <a:ea typeface="Calibri"/>
                <a:cs typeface="Calibri"/>
                <a:sym typeface="Calibri"/>
              </a:defRPr>
            </a:lvl5pPr>
            <a:lvl6pPr marL="1143000" marR="0" lvl="5" indent="-1054100" algn="l" rtl="0">
              <a:spcBef>
                <a:spcPts val="0"/>
              </a:spcBef>
              <a:buClr>
                <a:schemeClr val="dk1"/>
              </a:buClr>
              <a:buSzPts val="1400"/>
              <a:buFont typeface="Calibri"/>
              <a:buChar char="■"/>
              <a:defRPr sz="1200" b="0" i="0" u="none" strike="noStrike" cap="none">
                <a:solidFill>
                  <a:schemeClr val="dk1"/>
                </a:solidFill>
                <a:latin typeface="Calibri"/>
                <a:ea typeface="Calibri"/>
                <a:cs typeface="Calibri"/>
                <a:sym typeface="Calibri"/>
              </a:defRPr>
            </a:lvl6pPr>
            <a:lvl7pPr marL="1371600" marR="0" lvl="6" indent="-1282700" algn="l" rtl="0">
              <a:spcBef>
                <a:spcPts val="0"/>
              </a:spcBef>
              <a:buClr>
                <a:schemeClr val="dk1"/>
              </a:buClr>
              <a:buSzPts val="1400"/>
              <a:buFont typeface="Calibri"/>
              <a:buChar char="●"/>
              <a:defRPr sz="1200" b="0" i="0" u="none" strike="noStrike" cap="none">
                <a:solidFill>
                  <a:schemeClr val="dk1"/>
                </a:solidFill>
                <a:latin typeface="Calibri"/>
                <a:ea typeface="Calibri"/>
                <a:cs typeface="Calibri"/>
                <a:sym typeface="Calibri"/>
              </a:defRPr>
            </a:lvl7pPr>
            <a:lvl8pPr marL="1600200" marR="0" lvl="7" indent="-1511300" algn="l" rtl="0">
              <a:spcBef>
                <a:spcPts val="0"/>
              </a:spcBef>
              <a:buClr>
                <a:schemeClr val="dk1"/>
              </a:buClr>
              <a:buSzPts val="1400"/>
              <a:buFont typeface="Calibri"/>
              <a:buChar char="○"/>
              <a:defRPr sz="1200" b="0" i="0" u="none" strike="noStrike" cap="none">
                <a:solidFill>
                  <a:schemeClr val="dk1"/>
                </a:solidFill>
                <a:latin typeface="Calibri"/>
                <a:ea typeface="Calibri"/>
                <a:cs typeface="Calibri"/>
                <a:sym typeface="Calibri"/>
              </a:defRPr>
            </a:lvl8pPr>
            <a:lvl9pPr marL="1828800" marR="0" lvl="8" indent="-1739900" algn="l" rtl="0">
              <a:spcBef>
                <a:spcPts val="0"/>
              </a:spcBef>
              <a:buClr>
                <a:schemeClr val="dk1"/>
              </a:buClr>
              <a:buSzPts val="1400"/>
              <a:buFont typeface="Calibri"/>
              <a:buChar char="■"/>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7495006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1219200" y="3257550"/>
            <a:ext cx="6705600" cy="30861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200" b="0" i="0" u="none" strike="noStrike" cap="none">
              <a:latin typeface="Calibri"/>
              <a:ea typeface="Calibri"/>
              <a:cs typeface="Calibri"/>
              <a:sym typeface="Calibri"/>
            </a:endParaRPr>
          </a:p>
        </p:txBody>
      </p:sp>
    </p:spTree>
    <p:extLst>
      <p:ext uri="{BB962C8B-B14F-4D97-AF65-F5344CB8AC3E}">
        <p14:creationId xmlns:p14="http://schemas.microsoft.com/office/powerpoint/2010/main" val="510562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1219200" y="3257550"/>
            <a:ext cx="6705600" cy="3086100"/>
          </a:xfrm>
          <a:prstGeom prst="rect">
            <a:avLst/>
          </a:prstGeom>
        </p:spPr>
        <p:txBody>
          <a:bodyPr wrap="square" lIns="91425" tIns="91425" rIns="91425" bIns="91425" anchor="t" anchorCtr="0">
            <a:noAutofit/>
          </a:bodyPr>
          <a:lstStyle/>
          <a:p>
            <a:pPr marL="0" lvl="0" indent="88899">
              <a:spcBef>
                <a:spcPts val="0"/>
              </a:spcBef>
              <a:buNone/>
            </a:pPr>
            <a:endParaRPr/>
          </a:p>
        </p:txBody>
      </p:sp>
    </p:spTree>
    <p:extLst>
      <p:ext uri="{BB962C8B-B14F-4D97-AF65-F5344CB8AC3E}">
        <p14:creationId xmlns:p14="http://schemas.microsoft.com/office/powerpoint/2010/main" val="8917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1219200" y="3257550"/>
            <a:ext cx="6705600" cy="3086100"/>
          </a:xfrm>
          <a:prstGeom prst="rect">
            <a:avLst/>
          </a:prstGeom>
        </p:spPr>
        <p:txBody>
          <a:bodyPr wrap="square" lIns="91425" tIns="91425" rIns="91425" bIns="91425" anchor="t" anchorCtr="0">
            <a:noAutofit/>
          </a:bodyPr>
          <a:lstStyle/>
          <a:p>
            <a:pPr marL="0" lvl="0" indent="88899">
              <a:spcBef>
                <a:spcPts val="0"/>
              </a:spcBef>
              <a:buNone/>
            </a:pPr>
            <a:endParaRPr/>
          </a:p>
        </p:txBody>
      </p:sp>
    </p:spTree>
    <p:extLst>
      <p:ext uri="{BB962C8B-B14F-4D97-AF65-F5344CB8AC3E}">
        <p14:creationId xmlns:p14="http://schemas.microsoft.com/office/powerpoint/2010/main" val="99557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1219201" y="3257551"/>
            <a:ext cx="6705600" cy="3086100"/>
          </a:xfrm>
          <a:prstGeom prst="rect">
            <a:avLst/>
          </a:prstGeom>
        </p:spPr>
        <p:txBody>
          <a:bodyPr wrap="square" lIns="91425" tIns="91425" rIns="91425" bIns="91425" anchor="t" anchorCtr="0">
            <a:noAutofit/>
          </a:bodyPr>
          <a:lstStyle/>
          <a:p>
            <a:pPr marL="0" lvl="0" indent="0" fontAlgn="base">
              <a:buFontTx/>
              <a:buNone/>
            </a:pPr>
            <a:r>
              <a:rPr lang="en-US" sz="1200" b="0" i="0" u="none" strike="noStrike" kern="1200" cap="none" dirty="0">
                <a:solidFill>
                  <a:schemeClr val="dk1"/>
                </a:solidFill>
                <a:effectLst/>
                <a:latin typeface="Calibri"/>
                <a:ea typeface="Calibri"/>
                <a:cs typeface="Calibri"/>
                <a:sym typeface="Calibri"/>
              </a:rPr>
              <a:t>-</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Peamised</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baseline="0" dirty="0" err="1">
                <a:solidFill>
                  <a:schemeClr val="dk1"/>
                </a:solidFill>
                <a:effectLst/>
                <a:latin typeface="Calibri"/>
                <a:ea typeface="Calibri"/>
                <a:cs typeface="Calibri"/>
                <a:sym typeface="Calibri"/>
              </a:rPr>
              <a:t>põhjused</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baseline="0" dirty="0" err="1">
                <a:solidFill>
                  <a:schemeClr val="dk1"/>
                </a:solidFill>
                <a:effectLst/>
                <a:latin typeface="Calibri"/>
                <a:ea typeface="Calibri"/>
                <a:cs typeface="Calibri"/>
                <a:sym typeface="Calibri"/>
              </a:rPr>
              <a:t>rahvaarvu</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baseline="0" dirty="0" err="1">
                <a:solidFill>
                  <a:schemeClr val="dk1"/>
                </a:solidFill>
                <a:effectLst/>
                <a:latin typeface="Calibri"/>
                <a:ea typeface="Calibri"/>
                <a:cs typeface="Calibri"/>
                <a:sym typeface="Calibri"/>
              </a:rPr>
              <a:t>vähenemisel</a:t>
            </a:r>
            <a:r>
              <a:rPr lang="en-US" sz="1200" b="0" i="0" u="none" strike="noStrike" kern="1200" cap="none" baseline="0" dirty="0">
                <a:solidFill>
                  <a:schemeClr val="dk1"/>
                </a:solidFill>
                <a:effectLst/>
                <a:latin typeface="Calibri"/>
                <a:ea typeface="Calibri"/>
                <a:cs typeface="Calibri"/>
                <a:sym typeface="Calibri"/>
              </a:rPr>
              <a:t> on </a:t>
            </a:r>
            <a:r>
              <a:rPr lang="en-US" sz="1200" b="0" i="0" u="none" strike="noStrike" kern="1200" cap="none" baseline="0" dirty="0" err="1">
                <a:solidFill>
                  <a:schemeClr val="dk1"/>
                </a:solidFill>
                <a:effectLst/>
                <a:latin typeface="Calibri"/>
                <a:ea typeface="Calibri"/>
                <a:cs typeface="Calibri"/>
                <a:sym typeface="Calibri"/>
              </a:rPr>
              <a:t>madal</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baseline="0" dirty="0" err="1">
                <a:solidFill>
                  <a:schemeClr val="dk1"/>
                </a:solidFill>
                <a:effectLst/>
                <a:latin typeface="Calibri"/>
                <a:ea typeface="Calibri"/>
                <a:cs typeface="Calibri"/>
                <a:sym typeface="Calibri"/>
              </a:rPr>
              <a:t>sündimus</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baseline="0" dirty="0" err="1">
                <a:solidFill>
                  <a:schemeClr val="dk1"/>
                </a:solidFill>
                <a:effectLst/>
                <a:latin typeface="Calibri"/>
                <a:ea typeface="Calibri"/>
                <a:cs typeface="Calibri"/>
                <a:sym typeface="Calibri"/>
              </a:rPr>
              <a:t>ja</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väljaränne</a:t>
            </a:r>
            <a:r>
              <a:rPr lang="en-US" sz="1200" b="0" i="0" u="none" strike="noStrike" kern="1200" cap="none" dirty="0">
                <a:solidFill>
                  <a:schemeClr val="dk1"/>
                </a:solidFill>
                <a:effectLst/>
                <a:latin typeface="Calibri"/>
                <a:ea typeface="Calibri"/>
                <a:cs typeface="Calibri"/>
                <a:sym typeface="Calibri"/>
              </a:rPr>
              <a:t>.</a:t>
            </a:r>
          </a:p>
          <a:p>
            <a:pPr marL="0" lvl="0" indent="0" fontAlgn="base">
              <a:buNone/>
            </a:pPr>
            <a:r>
              <a:rPr lang="en-US" sz="1200" b="0" i="0" u="none" strike="noStrike" kern="1200" cap="none" dirty="0" err="1">
                <a:solidFill>
                  <a:schemeClr val="dk1"/>
                </a:solidFill>
                <a:effectLst/>
                <a:latin typeface="Calibri"/>
                <a:ea typeface="Calibri"/>
                <a:cs typeface="Calibri"/>
                <a:sym typeface="Calibri"/>
              </a:rPr>
              <a:t>Eesti</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baseline="0" dirty="0" err="1">
                <a:solidFill>
                  <a:schemeClr val="dk1"/>
                </a:solidFill>
                <a:effectLst/>
                <a:latin typeface="Calibri"/>
                <a:ea typeface="Calibri"/>
                <a:cs typeface="Calibri"/>
                <a:sym typeface="Calibri"/>
              </a:rPr>
              <a:t>inimarengu</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baseline="0" dirty="0" err="1">
                <a:solidFill>
                  <a:schemeClr val="dk1"/>
                </a:solidFill>
                <a:effectLst/>
                <a:latin typeface="Calibri"/>
                <a:ea typeface="Calibri"/>
                <a:cs typeface="Calibri"/>
                <a:sym typeface="Calibri"/>
              </a:rPr>
              <a:t>aruanne</a:t>
            </a:r>
            <a:r>
              <a:rPr lang="en-US" sz="1200" b="0" i="0" u="none" strike="noStrike" kern="1200" cap="none" baseline="0" dirty="0">
                <a:solidFill>
                  <a:schemeClr val="dk1"/>
                </a:solidFill>
                <a:effectLst/>
                <a:latin typeface="Calibri"/>
                <a:ea typeface="Calibri"/>
                <a:cs typeface="Calibri"/>
                <a:sym typeface="Calibri"/>
              </a:rPr>
              <a:t> 2016/17 </a:t>
            </a:r>
            <a:r>
              <a:rPr lang="en-US" sz="1200" b="0" i="0" u="none" strike="noStrike" kern="1200" cap="none" baseline="0" dirty="0" err="1">
                <a:solidFill>
                  <a:schemeClr val="dk1"/>
                </a:solidFill>
                <a:effectLst/>
                <a:latin typeface="Calibri"/>
                <a:ea typeface="Calibri"/>
                <a:cs typeface="Calibri"/>
                <a:sym typeface="Calibri"/>
              </a:rPr>
              <a:t>prognoos</a:t>
            </a:r>
            <a:r>
              <a:rPr lang="en-US" sz="1200" b="0" i="0" u="none" strike="noStrike" kern="1200" cap="none" baseline="0" dirty="0">
                <a:solidFill>
                  <a:schemeClr val="dk1"/>
                </a:solidFill>
                <a:effectLst/>
                <a:latin typeface="Calibri"/>
                <a:ea typeface="Calibri"/>
                <a:cs typeface="Calibri"/>
                <a:sym typeface="Calibri"/>
              </a:rPr>
              <a:t>: </a:t>
            </a:r>
          </a:p>
          <a:p>
            <a:pPr marL="0" lvl="0" indent="88899" fontAlgn="base">
              <a:buFontTx/>
              <a:buChar char="-"/>
            </a:pPr>
            <a:r>
              <a:rPr lang="en-US" sz="1200" b="0" i="0" u="none" strike="noStrike" kern="1200" cap="none" dirty="0" err="1">
                <a:solidFill>
                  <a:schemeClr val="dk1"/>
                </a:solidFill>
                <a:effectLst/>
                <a:latin typeface="Calibri"/>
                <a:ea typeface="Calibri"/>
                <a:cs typeface="Calibri"/>
                <a:sym typeface="Calibri"/>
              </a:rPr>
              <a:t>Kui</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sündide</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ja</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surmade</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arv</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ning</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Eesti</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sisse</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ja</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väljaränne</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jäävad</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samasugusteks</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nagu</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viimastel</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aastatel</a:t>
            </a:r>
            <a:r>
              <a:rPr lang="en-US" sz="1200" b="0" i="0" u="none" strike="noStrike" kern="1200" cap="none" dirty="0">
                <a:solidFill>
                  <a:schemeClr val="dk1"/>
                </a:solidFill>
                <a:effectLst/>
                <a:latin typeface="Calibri"/>
                <a:ea typeface="Calibri"/>
                <a:cs typeface="Calibri"/>
                <a:sym typeface="Calibri"/>
              </a:rPr>
              <a:t>, on </a:t>
            </a:r>
            <a:r>
              <a:rPr lang="en-US" sz="1200" b="0" i="0" u="none" strike="noStrike" kern="1200" cap="none" dirty="0" err="1">
                <a:solidFill>
                  <a:schemeClr val="dk1"/>
                </a:solidFill>
                <a:effectLst/>
                <a:latin typeface="Calibri"/>
                <a:ea typeface="Calibri"/>
                <a:cs typeface="Calibri"/>
                <a:sym typeface="Calibri"/>
              </a:rPr>
              <a:t>aastaks</a:t>
            </a:r>
            <a:r>
              <a:rPr lang="en-US" sz="1200" b="0" i="0" u="none" strike="noStrike" kern="1200" cap="none" dirty="0">
                <a:solidFill>
                  <a:schemeClr val="dk1"/>
                </a:solidFill>
                <a:effectLst/>
                <a:latin typeface="Calibri"/>
                <a:ea typeface="Calibri"/>
                <a:cs typeface="Calibri"/>
                <a:sym typeface="Calibri"/>
              </a:rPr>
              <a:t> 2100 </a:t>
            </a:r>
            <a:r>
              <a:rPr lang="en-US" sz="1200" b="0" i="0" u="none" strike="noStrike" kern="1200" cap="none" dirty="0" err="1">
                <a:solidFill>
                  <a:schemeClr val="dk1"/>
                </a:solidFill>
                <a:effectLst/>
                <a:latin typeface="Calibri"/>
                <a:ea typeface="Calibri"/>
                <a:cs typeface="Calibri"/>
                <a:sym typeface="Calibri"/>
              </a:rPr>
              <a:t>Eesti</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elanike</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arv</a:t>
            </a:r>
            <a:r>
              <a:rPr lang="en-US" sz="1200" b="0" i="0" u="none" strike="noStrike" kern="1200" cap="none" dirty="0">
                <a:solidFill>
                  <a:schemeClr val="dk1"/>
                </a:solidFill>
                <a:effectLst/>
                <a:latin typeface="Calibri"/>
                <a:ea typeface="Calibri"/>
                <a:cs typeface="Calibri"/>
                <a:sym typeface="Calibri"/>
              </a:rPr>
              <a:t> 800 000 </a:t>
            </a:r>
            <a:r>
              <a:rPr lang="en-US" sz="1200" b="0" i="0" u="none" strike="noStrike" kern="1200" cap="none" dirty="0" err="1">
                <a:solidFill>
                  <a:schemeClr val="dk1"/>
                </a:solidFill>
                <a:effectLst/>
                <a:latin typeface="Calibri"/>
                <a:ea typeface="Calibri"/>
                <a:cs typeface="Calibri"/>
                <a:sym typeface="Calibri"/>
              </a:rPr>
              <a:t>inimest</a:t>
            </a:r>
            <a:r>
              <a:rPr lang="en-US" sz="1200" b="0" i="0" u="none" strike="noStrike" kern="1200" cap="none" dirty="0">
                <a:solidFill>
                  <a:schemeClr val="dk1"/>
                </a:solidFill>
                <a:effectLst/>
                <a:latin typeface="Calibri"/>
                <a:ea typeface="Calibri"/>
                <a:cs typeface="Calibri"/>
                <a:sym typeface="Calibri"/>
              </a:rPr>
              <a:t>.</a:t>
            </a:r>
          </a:p>
          <a:p>
            <a:pPr marL="0" lvl="0" indent="88899" fontAlgn="base">
              <a:buFontTx/>
              <a:buChar char="-"/>
            </a:pPr>
            <a:r>
              <a:rPr lang="en-US" sz="1200" b="0" i="0" u="none" strike="noStrike" kern="1200" cap="none" dirty="0" err="1">
                <a:solidFill>
                  <a:schemeClr val="dk1"/>
                </a:solidFill>
                <a:effectLst/>
                <a:latin typeface="Calibri"/>
                <a:ea typeface="Calibri"/>
                <a:cs typeface="Calibri"/>
                <a:sym typeface="Calibri"/>
              </a:rPr>
              <a:t>Isegi</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kui</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sündimus</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veidi</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suureneb</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baseline="0" dirty="0" err="1">
                <a:solidFill>
                  <a:schemeClr val="dk1"/>
                </a:solidFill>
                <a:effectLst/>
                <a:latin typeface="Calibri"/>
                <a:ea typeface="Calibri"/>
                <a:cs typeface="Calibri"/>
                <a:sym typeface="Calibri"/>
              </a:rPr>
              <a:t>ning</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baseline="0" dirty="0" err="1">
                <a:solidFill>
                  <a:schemeClr val="dk1"/>
                </a:solidFill>
                <a:effectLst/>
                <a:latin typeface="Calibri"/>
                <a:ea typeface="Calibri"/>
                <a:cs typeface="Calibri"/>
                <a:sym typeface="Calibri"/>
              </a:rPr>
              <a:t>sisse</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baseline="0" dirty="0" err="1">
                <a:solidFill>
                  <a:schemeClr val="dk1"/>
                </a:solidFill>
                <a:effectLst/>
                <a:latin typeface="Calibri"/>
                <a:ea typeface="Calibri"/>
                <a:cs typeface="Calibri"/>
                <a:sym typeface="Calibri"/>
              </a:rPr>
              <a:t>ja</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baseline="0" dirty="0" err="1">
                <a:solidFill>
                  <a:schemeClr val="dk1"/>
                </a:solidFill>
                <a:effectLst/>
                <a:latin typeface="Calibri"/>
                <a:ea typeface="Calibri"/>
                <a:cs typeface="Calibri"/>
                <a:sym typeface="Calibri"/>
              </a:rPr>
              <a:t>väljaränne</a:t>
            </a:r>
            <a:r>
              <a:rPr lang="en-US" sz="1200" b="0" i="0" u="none" strike="noStrike" kern="1200" cap="none" baseline="0" dirty="0">
                <a:solidFill>
                  <a:schemeClr val="dk1"/>
                </a:solidFill>
                <a:effectLst/>
                <a:latin typeface="Calibri"/>
                <a:ea typeface="Calibri"/>
                <a:cs typeface="Calibri"/>
                <a:sym typeface="Calibri"/>
              </a:rPr>
              <a:t> on </a:t>
            </a:r>
            <a:r>
              <a:rPr lang="en-US" sz="1200" b="0" i="0" u="none" strike="noStrike" kern="1200" cap="none" baseline="0" dirty="0" err="1">
                <a:solidFill>
                  <a:schemeClr val="dk1"/>
                </a:solidFill>
                <a:effectLst/>
                <a:latin typeface="Calibri"/>
                <a:ea typeface="Calibri"/>
                <a:cs typeface="Calibri"/>
                <a:sym typeface="Calibri"/>
              </a:rPr>
              <a:t>tasakaalus</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jääb</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Eesti</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elanike</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arv</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aastaks</a:t>
            </a:r>
            <a:r>
              <a:rPr lang="en-US" sz="1200" b="0" i="0" u="none" strike="noStrike" kern="1200" cap="none" dirty="0">
                <a:solidFill>
                  <a:schemeClr val="dk1"/>
                </a:solidFill>
                <a:effectLst/>
                <a:latin typeface="Calibri"/>
                <a:ea typeface="Calibri"/>
                <a:cs typeface="Calibri"/>
                <a:sym typeface="Calibri"/>
              </a:rPr>
              <a:t> 2100 </a:t>
            </a:r>
            <a:r>
              <a:rPr lang="en-US" sz="1200" b="0" i="0" u="none" strike="noStrike" kern="1200" cap="none" dirty="0" err="1">
                <a:solidFill>
                  <a:schemeClr val="dk1"/>
                </a:solidFill>
                <a:effectLst/>
                <a:latin typeface="Calibri"/>
                <a:ea typeface="Calibri"/>
                <a:cs typeface="Calibri"/>
                <a:sym typeface="Calibri"/>
              </a:rPr>
              <a:t>siiski</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miljoni</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piirile</a:t>
            </a:r>
            <a:r>
              <a:rPr lang="en-US" sz="1200" b="0" i="0" u="none" strike="noStrike" kern="1200" cap="none" dirty="0">
                <a:solidFill>
                  <a:schemeClr val="dk1"/>
                </a:solidFill>
                <a:effectLst/>
                <a:latin typeface="Calibri"/>
                <a:ea typeface="Calibri"/>
                <a:cs typeface="Calibri"/>
                <a:sym typeface="Calibri"/>
              </a:rPr>
              <a:t>.</a:t>
            </a:r>
          </a:p>
          <a:p>
            <a:pPr marL="0" lvl="0" indent="88899" fontAlgn="base">
              <a:buFontTx/>
              <a:buChar char="-"/>
            </a:pPr>
            <a:r>
              <a:rPr lang="et-EE" sz="1200" b="0" i="0" u="none" strike="noStrike" kern="1200" cap="none" dirty="0" smtClean="0">
                <a:solidFill>
                  <a:schemeClr val="dk1"/>
                </a:solidFill>
                <a:effectLst/>
                <a:latin typeface="Calibri"/>
                <a:ea typeface="Calibri"/>
                <a:cs typeface="Calibri"/>
                <a:sym typeface="Calibri"/>
              </a:rPr>
              <a:t>Kuigi on ka väiksemaid rahvusriike, siis m</a:t>
            </a:r>
            <a:r>
              <a:rPr lang="en-US" sz="1200" b="0" i="0" u="none" strike="noStrike" kern="1200" cap="none" dirty="0" err="1" smtClean="0">
                <a:solidFill>
                  <a:schemeClr val="dk1"/>
                </a:solidFill>
                <a:effectLst/>
                <a:latin typeface="Calibri"/>
                <a:ea typeface="Calibri"/>
                <a:cs typeface="Calibri"/>
                <a:sym typeface="Calibri"/>
              </a:rPr>
              <a:t>iljon</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on </a:t>
            </a:r>
            <a:r>
              <a:rPr lang="en-US" sz="1200" b="0" i="0" u="none" strike="noStrike" kern="1200" cap="none" dirty="0" err="1">
                <a:solidFill>
                  <a:schemeClr val="dk1"/>
                </a:solidFill>
                <a:effectLst/>
                <a:latin typeface="Calibri"/>
                <a:ea typeface="Calibri"/>
                <a:cs typeface="Calibri"/>
                <a:sym typeface="Calibri"/>
              </a:rPr>
              <a:t>piir</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kust</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teadlased</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hindavad</a:t>
            </a:r>
            <a:r>
              <a:rPr lang="en-US" sz="1200" b="0" i="0" u="none" strike="noStrike" kern="1200" cap="none" dirty="0">
                <a:solidFill>
                  <a:schemeClr val="dk1"/>
                </a:solidFill>
                <a:effectLst/>
                <a:latin typeface="Calibri"/>
                <a:ea typeface="Calibri"/>
                <a:cs typeface="Calibri"/>
                <a:sym typeface="Calibri"/>
              </a:rPr>
              <a:t>, et </a:t>
            </a:r>
            <a:r>
              <a:rPr lang="en-US" sz="1200" b="0" i="0" u="none" strike="noStrike" kern="1200" cap="none" dirty="0" err="1" smtClean="0">
                <a:solidFill>
                  <a:schemeClr val="dk1"/>
                </a:solidFill>
                <a:effectLst/>
                <a:latin typeface="Calibri"/>
                <a:ea typeface="Calibri"/>
                <a:cs typeface="Calibri"/>
                <a:sym typeface="Calibri"/>
              </a:rPr>
              <a:t>kee</a:t>
            </a:r>
            <a:r>
              <a:rPr lang="et-EE" sz="1200" b="0" i="0" u="none" strike="noStrike" kern="1200" cap="none" dirty="0" smtClean="0">
                <a:solidFill>
                  <a:schemeClr val="dk1"/>
                </a:solidFill>
                <a:effectLst/>
                <a:latin typeface="Calibri"/>
                <a:ea typeface="Calibri"/>
                <a:cs typeface="Calibri"/>
                <a:sym typeface="Calibri"/>
              </a:rPr>
              <a:t>t</a:t>
            </a:r>
            <a:r>
              <a:rPr lang="en-US" sz="1200" b="0" i="0" u="none" strike="noStrike" kern="1200" cap="none" dirty="0" smtClean="0">
                <a:solidFill>
                  <a:schemeClr val="dk1"/>
                </a:solidFill>
                <a:effectLst/>
                <a:latin typeface="Calibri"/>
                <a:ea typeface="Calibri"/>
                <a:cs typeface="Calibri"/>
                <a:sym typeface="Calibri"/>
              </a:rPr>
              <a:t>l </a:t>
            </a:r>
            <a:r>
              <a:rPr lang="en-US" sz="1200" b="0" i="0" u="none" strike="noStrike" kern="1200" cap="none" dirty="0">
                <a:solidFill>
                  <a:schemeClr val="dk1"/>
                </a:solidFill>
                <a:effectLst/>
                <a:latin typeface="Calibri"/>
                <a:ea typeface="Calibri"/>
                <a:cs typeface="Calibri"/>
                <a:sym typeface="Calibri"/>
              </a:rPr>
              <a:t>ja </a:t>
            </a:r>
            <a:r>
              <a:rPr lang="en-US" sz="1200" b="0" i="0" u="none" strike="noStrike" kern="1200" cap="none" dirty="0" err="1" smtClean="0">
                <a:solidFill>
                  <a:schemeClr val="dk1"/>
                </a:solidFill>
                <a:effectLst/>
                <a:latin typeface="Calibri"/>
                <a:ea typeface="Calibri"/>
                <a:cs typeface="Calibri"/>
                <a:sym typeface="Calibri"/>
              </a:rPr>
              <a:t>kultuur</a:t>
            </a:r>
            <a:r>
              <a:rPr lang="et-EE" sz="1200" b="0" i="0" u="none" strike="noStrike" kern="1200" cap="none" dirty="0" smtClean="0">
                <a:solidFill>
                  <a:schemeClr val="dk1"/>
                </a:solidFill>
                <a:effectLst/>
                <a:latin typeface="Calibri"/>
                <a:ea typeface="Calibri"/>
                <a:cs typeface="Calibri"/>
                <a:sym typeface="Calibri"/>
              </a:rPr>
              <a:t>i</a:t>
            </a:r>
            <a:r>
              <a:rPr lang="et-EE" sz="1200" b="0" i="0" u="none" strike="noStrike" kern="1200" cap="none" baseline="0" dirty="0" smtClean="0">
                <a:solidFill>
                  <a:schemeClr val="dk1"/>
                </a:solidFill>
                <a:effectLst/>
                <a:latin typeface="Calibri"/>
                <a:ea typeface="Calibri"/>
                <a:cs typeface="Calibri"/>
                <a:sym typeface="Calibri"/>
              </a:rPr>
              <a:t> on väga keeruline ülal pidada. </a:t>
            </a:r>
          </a:p>
          <a:p>
            <a:pPr marL="0" lvl="0" indent="88899" fontAlgn="base">
              <a:buFontTx/>
              <a:buChar char="-"/>
            </a:pPr>
            <a:r>
              <a:rPr lang="en-US" sz="1200" b="0" i="0" u="none" strike="noStrike" kern="1200" cap="none" baseline="0" dirty="0" err="1" smtClean="0">
                <a:solidFill>
                  <a:schemeClr val="dk1"/>
                </a:solidFill>
                <a:effectLst/>
                <a:latin typeface="Calibri"/>
                <a:ea typeface="Calibri"/>
                <a:cs typeface="Calibri"/>
                <a:sym typeface="Calibri"/>
              </a:rPr>
              <a:t>Kõige</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baseline="0" dirty="0" err="1">
                <a:solidFill>
                  <a:schemeClr val="dk1"/>
                </a:solidFill>
                <a:effectLst/>
                <a:latin typeface="Calibri"/>
                <a:ea typeface="Calibri"/>
                <a:cs typeface="Calibri"/>
                <a:sym typeface="Calibri"/>
              </a:rPr>
              <a:t>kiiremini</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baseline="0" dirty="0" err="1">
                <a:solidFill>
                  <a:schemeClr val="dk1"/>
                </a:solidFill>
                <a:effectLst/>
                <a:latin typeface="Calibri"/>
                <a:ea typeface="Calibri"/>
                <a:cs typeface="Calibri"/>
                <a:sym typeface="Calibri"/>
              </a:rPr>
              <a:t>väheneb</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baseline="0" dirty="0" err="1">
                <a:solidFill>
                  <a:schemeClr val="dk1"/>
                </a:solidFill>
                <a:effectLst/>
                <a:latin typeface="Calibri"/>
                <a:ea typeface="Calibri"/>
                <a:cs typeface="Calibri"/>
                <a:sym typeface="Calibri"/>
              </a:rPr>
              <a:t>noorte</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baseline="0" dirty="0" err="1">
                <a:solidFill>
                  <a:schemeClr val="dk1"/>
                </a:solidFill>
                <a:effectLst/>
                <a:latin typeface="Calibri"/>
                <a:ea typeface="Calibri"/>
                <a:cs typeface="Calibri"/>
                <a:sym typeface="Calibri"/>
              </a:rPr>
              <a:t>ehk</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baseline="0" dirty="0" err="1">
                <a:solidFill>
                  <a:schemeClr val="dk1"/>
                </a:solidFill>
                <a:effectLst/>
                <a:latin typeface="Calibri"/>
                <a:ea typeface="Calibri"/>
                <a:cs typeface="Calibri"/>
                <a:sym typeface="Calibri"/>
              </a:rPr>
              <a:t>tööealiste</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baseline="0" dirty="0" err="1">
                <a:solidFill>
                  <a:schemeClr val="dk1"/>
                </a:solidFill>
                <a:effectLst/>
                <a:latin typeface="Calibri"/>
                <a:ea typeface="Calibri"/>
                <a:cs typeface="Calibri"/>
                <a:sym typeface="Calibri"/>
              </a:rPr>
              <a:t>inimeste</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baseline="0" dirty="0" err="1">
                <a:solidFill>
                  <a:schemeClr val="dk1"/>
                </a:solidFill>
                <a:effectLst/>
                <a:latin typeface="Calibri"/>
                <a:ea typeface="Calibri"/>
                <a:cs typeface="Calibri"/>
                <a:sym typeface="Calibri"/>
              </a:rPr>
              <a:t>arv</a:t>
            </a:r>
            <a:r>
              <a:rPr lang="en-US" sz="1200" b="0" i="0" u="none" strike="noStrike" kern="1200" cap="none" baseline="0" dirty="0">
                <a:solidFill>
                  <a:schemeClr val="dk1"/>
                </a:solidFill>
                <a:effectLst/>
                <a:latin typeface="Calibri"/>
                <a:ea typeface="Calibri"/>
                <a:cs typeface="Calibri"/>
                <a:sym typeface="Calibri"/>
              </a:rPr>
              <a:t> - </a:t>
            </a:r>
            <a:r>
              <a:rPr lang="en-US" sz="1200" b="0" i="0" u="none" strike="noStrike" kern="1200" cap="none" baseline="0" dirty="0" err="1">
                <a:solidFill>
                  <a:schemeClr val="dk1"/>
                </a:solidFill>
                <a:effectLst/>
                <a:latin typeface="Calibri"/>
                <a:ea typeface="Calibri"/>
                <a:cs typeface="Calibri"/>
                <a:sym typeface="Calibri"/>
              </a:rPr>
              <a:t>v</a:t>
            </a:r>
            <a:r>
              <a:rPr lang="en-US" sz="1200" b="0" i="0" u="none" strike="noStrike" kern="1200" cap="none" dirty="0" err="1">
                <a:solidFill>
                  <a:schemeClr val="dk1"/>
                </a:solidFill>
                <a:effectLst/>
                <a:latin typeface="Calibri"/>
                <a:ea typeface="Calibri"/>
                <a:cs typeface="Calibri"/>
                <a:sym typeface="Calibri"/>
              </a:rPr>
              <a:t>õrreldes</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aastaga</a:t>
            </a:r>
            <a:r>
              <a:rPr lang="en-US" sz="1200" b="0" i="0" u="none" strike="noStrike" kern="1200" cap="none" dirty="0">
                <a:solidFill>
                  <a:schemeClr val="dk1"/>
                </a:solidFill>
                <a:effectLst/>
                <a:latin typeface="Calibri"/>
                <a:ea typeface="Calibri"/>
                <a:cs typeface="Calibri"/>
                <a:sym typeface="Calibri"/>
              </a:rPr>
              <a:t> 1990 on </a:t>
            </a:r>
            <a:r>
              <a:rPr lang="en-US" sz="1200" b="0" i="0" u="none" strike="noStrike" kern="1200" cap="none" dirty="0" err="1">
                <a:solidFill>
                  <a:schemeClr val="dk1"/>
                </a:solidFill>
                <a:effectLst/>
                <a:latin typeface="Calibri"/>
                <a:ea typeface="Calibri"/>
                <a:cs typeface="Calibri"/>
                <a:sym typeface="Calibri"/>
              </a:rPr>
              <a:t>Eestis</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täna</a:t>
            </a:r>
            <a:r>
              <a:rPr lang="en-US" sz="1200" b="0" i="0" u="none" strike="noStrike" kern="1200" cap="none" dirty="0">
                <a:solidFill>
                  <a:schemeClr val="dk1"/>
                </a:solidFill>
                <a:effectLst/>
                <a:latin typeface="Calibri"/>
                <a:ea typeface="Calibri"/>
                <a:cs typeface="Calibri"/>
                <a:sym typeface="Calibri"/>
              </a:rPr>
              <a:t> 132 000 </a:t>
            </a:r>
            <a:r>
              <a:rPr lang="en-US" sz="1200" b="0" i="0" u="none" strike="noStrike" kern="1200" cap="none" dirty="0" err="1">
                <a:solidFill>
                  <a:schemeClr val="dk1"/>
                </a:solidFill>
                <a:effectLst/>
                <a:latin typeface="Calibri"/>
                <a:ea typeface="Calibri"/>
                <a:cs typeface="Calibri"/>
                <a:sym typeface="Calibri"/>
              </a:rPr>
              <a:t>tööealist</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inimest</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vähem</a:t>
            </a:r>
            <a:r>
              <a:rPr lang="en-US" sz="1200" b="0" i="0" u="none" strike="noStrike" kern="1200" cap="none" dirty="0">
                <a:solidFill>
                  <a:schemeClr val="dk1"/>
                </a:solidFill>
                <a:effectLst/>
                <a:latin typeface="Calibri"/>
                <a:ea typeface="Calibri"/>
                <a:cs typeface="Calibri"/>
                <a:sym typeface="Calibri"/>
              </a:rPr>
              <a:t>. </a:t>
            </a:r>
          </a:p>
          <a:p>
            <a:pPr marL="0" lvl="0" indent="88899">
              <a:spcBef>
                <a:spcPts val="0"/>
              </a:spcBef>
              <a:buNone/>
            </a:pPr>
            <a:endParaRPr dirty="0"/>
          </a:p>
        </p:txBody>
      </p:sp>
    </p:spTree>
    <p:extLst>
      <p:ext uri="{BB962C8B-B14F-4D97-AF65-F5344CB8AC3E}">
        <p14:creationId xmlns:p14="http://schemas.microsoft.com/office/powerpoint/2010/main" val="3084467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1219200" y="3257550"/>
            <a:ext cx="6705600" cy="3086100"/>
          </a:xfrm>
          <a:prstGeom prst="rect">
            <a:avLst/>
          </a:prstGeom>
        </p:spPr>
        <p:txBody>
          <a:bodyPr wrap="square" lIns="91425" tIns="91425" rIns="91425" bIns="91425" anchor="t" anchorCtr="0">
            <a:noAutofit/>
          </a:bodyPr>
          <a:lstStyle/>
          <a:p>
            <a:pPr marL="0" marR="0" lvl="0" indent="88899" algn="l" defTabSz="457200" rtl="0" eaLnBrk="1" fontAlgn="base" latinLnBrk="0" hangingPunct="1">
              <a:lnSpc>
                <a:spcPct val="100000"/>
              </a:lnSpc>
              <a:spcBef>
                <a:spcPts val="0"/>
              </a:spcBef>
              <a:spcAft>
                <a:spcPts val="0"/>
              </a:spcAft>
              <a:buClr>
                <a:schemeClr val="dk1"/>
              </a:buClr>
              <a:buSzPts val="1400"/>
              <a:buFontTx/>
              <a:buChar char="-"/>
              <a:tabLst/>
              <a:defRPr/>
            </a:pPr>
            <a:r>
              <a:rPr lang="et-EE" sz="1200" b="0" i="0" u="none" strike="noStrike" kern="1200" cap="none" dirty="0" smtClean="0">
                <a:solidFill>
                  <a:schemeClr val="dk1"/>
                </a:solidFill>
                <a:effectLst/>
                <a:latin typeface="Calibri"/>
                <a:ea typeface="Calibri"/>
                <a:cs typeface="Calibri"/>
                <a:sym typeface="Calibri"/>
              </a:rPr>
              <a:t>Väikese rahva puhul võib kahanemine jõuda mõne inimpõlve jooksul piirini, kust edasi läheb raskeks hoida alal piisavalt mitmekesist haridust, teadust ja kultuuri. Ilma nendeta on keeruline enda iseolemisele tähendust anda. Juba praegu on see probleem teravalt tunnetatav ülikoolides, kus paljus õppijate arvu vähenemise tõttu koondatakse õppekavasid. Sellel on aga otsene mõju eesti kultuuri arenguvõimele.</a:t>
            </a:r>
          </a:p>
          <a:p>
            <a:pPr marL="0" lvl="0" indent="88899" fontAlgn="base">
              <a:buFontTx/>
              <a:buChar char="-"/>
            </a:pPr>
            <a:r>
              <a:rPr lang="en-US" sz="1200" b="0" i="0" u="none" strike="noStrike" kern="1200" cap="none" dirty="0" err="1" smtClean="0">
                <a:solidFill>
                  <a:schemeClr val="dk1"/>
                </a:solidFill>
                <a:effectLst/>
                <a:latin typeface="Calibri"/>
                <a:ea typeface="Calibri"/>
                <a:cs typeface="Calibri"/>
                <a:sym typeface="Calibri"/>
              </a:rPr>
              <a:t>Kui</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Eesti</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elanike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arv</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väheneb</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tähendab</a:t>
            </a:r>
            <a:r>
              <a:rPr lang="en-US" sz="1200" b="0" i="0" u="none" strike="noStrike" kern="1200" cap="none" dirty="0" smtClean="0">
                <a:solidFill>
                  <a:schemeClr val="dk1"/>
                </a:solidFill>
                <a:effectLst/>
                <a:latin typeface="Calibri"/>
                <a:ea typeface="Calibri"/>
                <a:cs typeface="Calibri"/>
                <a:sym typeface="Calibri"/>
              </a:rPr>
              <a:t> see, et me </a:t>
            </a:r>
            <a:r>
              <a:rPr lang="en-US" sz="1200" b="0" i="0" u="none" strike="noStrike" kern="1200" cap="none" dirty="0" err="1" smtClean="0">
                <a:solidFill>
                  <a:schemeClr val="dk1"/>
                </a:solidFill>
                <a:effectLst/>
                <a:latin typeface="Calibri"/>
                <a:ea typeface="Calibri"/>
                <a:cs typeface="Calibri"/>
                <a:sym typeface="Calibri"/>
              </a:rPr>
              <a:t>ei</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suuda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enam</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kõikides</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valdkondades</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konkurentsivõimelised</a:t>
            </a:r>
            <a:r>
              <a:rPr lang="en-US" sz="1200" b="0" i="0" u="none" strike="noStrike" kern="1200" cap="none" dirty="0" smtClean="0">
                <a:solidFill>
                  <a:schemeClr val="dk1"/>
                </a:solidFill>
                <a:effectLst/>
                <a:latin typeface="Calibri"/>
                <a:ea typeface="Calibri"/>
                <a:cs typeface="Calibri"/>
                <a:sym typeface="Calibri"/>
              </a:rPr>
              <a:t> olla.</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Selleks</a:t>
            </a:r>
            <a:r>
              <a:rPr lang="en-US" sz="1200" b="0" i="0" u="none" strike="noStrike" kern="1200" cap="none" dirty="0" smtClean="0">
                <a:solidFill>
                  <a:schemeClr val="dk1"/>
                </a:solidFill>
                <a:effectLst/>
                <a:latin typeface="Calibri"/>
                <a:ea typeface="Calibri"/>
                <a:cs typeface="Calibri"/>
                <a:sym typeface="Calibri"/>
              </a:rPr>
              <a:t>, et </a:t>
            </a:r>
            <a:r>
              <a:rPr lang="en-US" sz="1200" b="0" i="0" u="none" strike="noStrike" kern="1200" cap="none" dirty="0" err="1" smtClean="0">
                <a:solidFill>
                  <a:schemeClr val="dk1"/>
                </a:solidFill>
                <a:effectLst/>
                <a:latin typeface="Calibri"/>
                <a:ea typeface="Calibri"/>
                <a:cs typeface="Calibri"/>
                <a:sym typeface="Calibri"/>
              </a:rPr>
              <a:t>luua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kultuuri</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ja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anda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välja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raamatuid</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peab</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olema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piisavalt</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inimesi</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kes</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neid</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tarbida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soovivad</a:t>
            </a:r>
            <a:r>
              <a:rPr lang="en-US" sz="1200" b="0" i="0" u="none" strike="noStrike" kern="1200" cap="none" dirty="0" smtClean="0">
                <a:solidFill>
                  <a:schemeClr val="dk1"/>
                </a:solidFill>
                <a:effectLst/>
                <a:latin typeface="Calibri"/>
                <a:ea typeface="Calibri"/>
                <a:cs typeface="Calibri"/>
                <a:sym typeface="Calibri"/>
              </a:rPr>
              <a:t>. Et </a:t>
            </a:r>
            <a:r>
              <a:rPr lang="en-US" sz="1200" b="0" i="0" u="none" strike="noStrike" kern="1200" cap="none" dirty="0" err="1" smtClean="0">
                <a:solidFill>
                  <a:schemeClr val="dk1"/>
                </a:solidFill>
                <a:effectLst/>
                <a:latin typeface="Calibri"/>
                <a:ea typeface="Calibri"/>
                <a:cs typeface="Calibri"/>
                <a:sym typeface="Calibri"/>
              </a:rPr>
              <a:t>teadust</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teha</a:t>
            </a:r>
            <a:r>
              <a:rPr lang="en-US" sz="1200" b="0" i="0" u="none" strike="noStrike" kern="1200" cap="none" dirty="0" smtClean="0">
                <a:solidFill>
                  <a:schemeClr val="dk1"/>
                </a:solidFill>
                <a:effectLst/>
                <a:latin typeface="Calibri"/>
                <a:ea typeface="Calibri"/>
                <a:cs typeface="Calibri"/>
                <a:sym typeface="Calibri"/>
              </a:rPr>
              <a:t> ja </a:t>
            </a:r>
            <a:r>
              <a:rPr lang="en-US" sz="1200" b="0" i="0" u="none" strike="noStrike" kern="1200" cap="none" dirty="0" err="1" smtClean="0">
                <a:solidFill>
                  <a:schemeClr val="dk1"/>
                </a:solidFill>
                <a:effectLst/>
                <a:latin typeface="Calibri"/>
                <a:ea typeface="Calibri"/>
                <a:cs typeface="Calibri"/>
                <a:sym typeface="Calibri"/>
              </a:rPr>
              <a:t>innovatiivseid</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lahendusi</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välja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töötada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peab</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olema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piisavalt</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nutikaid</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inimesi</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kes</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Eestis</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neil</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elualadel</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töötada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soovivad</a:t>
            </a:r>
            <a:r>
              <a:rPr lang="en-US" sz="1200" b="0" i="0" u="none" strike="noStrike" kern="1200" cap="none" dirty="0" smtClean="0">
                <a:solidFill>
                  <a:schemeClr val="dk1"/>
                </a:solidFill>
                <a:effectLst/>
                <a:latin typeface="Calibri"/>
                <a:ea typeface="Calibri"/>
                <a:cs typeface="Calibri"/>
                <a:sym typeface="Calibri"/>
              </a:rPr>
              <a:t>.</a:t>
            </a:r>
            <a:r>
              <a:rPr lang="et-EE" sz="1200" b="0" i="0" u="none" strike="noStrike" kern="1200" cap="none" dirty="0" smtClean="0">
                <a:solidFill>
                  <a:schemeClr val="dk1"/>
                </a:solidFill>
                <a:effectLst/>
                <a:latin typeface="Calibri"/>
                <a:ea typeface="Calibri"/>
                <a:cs typeface="Calibri"/>
                <a:sym typeface="Calibri"/>
              </a:rPr>
              <a:t> „... </a:t>
            </a:r>
            <a:r>
              <a:rPr lang="en-US" sz="1200" b="0" i="0" u="none" strike="noStrike" kern="1200" cap="none" dirty="0" err="1" smtClean="0">
                <a:solidFill>
                  <a:schemeClr val="dk1"/>
                </a:solidFill>
                <a:effectLst/>
                <a:latin typeface="Calibri"/>
                <a:ea typeface="Calibri"/>
                <a:cs typeface="Calibri"/>
                <a:sym typeface="Calibri"/>
              </a:rPr>
              <a:t>rahvuskultuuri</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järjepidevus</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tähendab</a:t>
            </a:r>
            <a:r>
              <a:rPr lang="en-US" sz="1200" b="0" i="0" u="none" strike="noStrike" kern="1200" cap="none" dirty="0" smtClean="0">
                <a:solidFill>
                  <a:schemeClr val="dk1"/>
                </a:solidFill>
                <a:effectLst/>
                <a:latin typeface="Calibri"/>
                <a:ea typeface="Calibri"/>
                <a:cs typeface="Calibri"/>
                <a:sym typeface="Calibri"/>
              </a:rPr>
              <a:t>, et </a:t>
            </a:r>
            <a:r>
              <a:rPr lang="en-US" sz="1200" b="0" i="0" u="none" strike="noStrike" kern="1200" cap="none" dirty="0" err="1" smtClean="0">
                <a:solidFill>
                  <a:schemeClr val="dk1"/>
                </a:solidFill>
                <a:effectLst/>
                <a:latin typeface="Calibri"/>
                <a:ea typeface="Calibri"/>
                <a:cs typeface="Calibri"/>
                <a:sym typeface="Calibri"/>
              </a:rPr>
              <a:t>selle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rahva</a:t>
            </a:r>
            <a:r>
              <a:rPr lang="en-US" sz="1200" b="0" i="0" u="none" strike="noStrike" kern="1200" cap="none" dirty="0" smtClean="0">
                <a:solidFill>
                  <a:schemeClr val="dk1"/>
                </a:solidFill>
                <a:effectLst/>
                <a:latin typeface="Calibri"/>
                <a:ea typeface="Calibri"/>
                <a:cs typeface="Calibri"/>
                <a:sym typeface="Calibri"/>
              </a:rPr>
              <a:t> keel </a:t>
            </a:r>
            <a:r>
              <a:rPr lang="en-US" sz="1200" b="0" i="0" u="none" strike="noStrike" kern="1200" cap="none" dirty="0" err="1" smtClean="0">
                <a:solidFill>
                  <a:schemeClr val="dk1"/>
                </a:solidFill>
                <a:effectLst/>
                <a:latin typeface="Calibri"/>
                <a:ea typeface="Calibri"/>
                <a:cs typeface="Calibri"/>
                <a:sym typeface="Calibri"/>
              </a:rPr>
              <a:t>peab</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võimaldama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paljude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teaduste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arendamist</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toimivat</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kõrgharidus-süsteemi</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rikast</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omakeelset</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kirjandust</a:t>
            </a:r>
            <a:r>
              <a:rPr lang="en-US" sz="1200" b="0" i="0" u="none" strike="noStrike" kern="1200" cap="none" dirty="0" smtClean="0">
                <a:solidFill>
                  <a:schemeClr val="dk1"/>
                </a:solidFill>
                <a:effectLst/>
                <a:latin typeface="Calibri"/>
                <a:ea typeface="Calibri"/>
                <a:cs typeface="Calibri"/>
                <a:sym typeface="Calibri"/>
              </a:rPr>
              <a:t> ja </a:t>
            </a:r>
            <a:r>
              <a:rPr lang="en-US" sz="1200" b="0" i="0" u="none" strike="noStrike" kern="1200" cap="none" dirty="0" err="1" smtClean="0">
                <a:solidFill>
                  <a:schemeClr val="dk1"/>
                </a:solidFill>
                <a:effectLst/>
                <a:latin typeface="Calibri"/>
                <a:ea typeface="Calibri"/>
                <a:cs typeface="Calibri"/>
                <a:sym typeface="Calibri"/>
              </a:rPr>
              <a:t>etenduskunsti</a:t>
            </a:r>
            <a:r>
              <a:rPr lang="en-US" sz="1200" b="0" i="0" u="none" strike="noStrike" kern="1200" cap="none" dirty="0" smtClean="0">
                <a:solidFill>
                  <a:schemeClr val="dk1"/>
                </a:solidFill>
                <a:effectLst/>
                <a:latin typeface="Calibri"/>
                <a:ea typeface="Calibri"/>
                <a:cs typeface="Calibri"/>
                <a:sym typeface="Calibri"/>
              </a:rPr>
              <a:t>. See </a:t>
            </a:r>
            <a:r>
              <a:rPr lang="en-US" sz="1200" b="0" i="0" u="none" strike="noStrike" kern="1200" cap="none" dirty="0" err="1" smtClean="0">
                <a:solidFill>
                  <a:schemeClr val="dk1"/>
                </a:solidFill>
                <a:effectLst/>
                <a:latin typeface="Calibri"/>
                <a:ea typeface="Calibri"/>
                <a:cs typeface="Calibri"/>
                <a:sym typeface="Calibri"/>
              </a:rPr>
              <a:t>tähendab</a:t>
            </a:r>
            <a:r>
              <a:rPr lang="en-US" sz="1200" b="0" i="0" u="none" strike="noStrike" kern="1200" cap="none" dirty="0" smtClean="0">
                <a:solidFill>
                  <a:schemeClr val="dk1"/>
                </a:solidFill>
                <a:effectLst/>
                <a:latin typeface="Calibri"/>
                <a:ea typeface="Calibri"/>
                <a:cs typeface="Calibri"/>
                <a:sym typeface="Calibri"/>
              </a:rPr>
              <a:t>, et </a:t>
            </a:r>
            <a:r>
              <a:rPr lang="en-US" sz="1200" b="0" i="0" u="none" strike="noStrike" kern="1200" cap="none" dirty="0" err="1" smtClean="0">
                <a:solidFill>
                  <a:schemeClr val="dk1"/>
                </a:solidFill>
                <a:effectLst/>
                <a:latin typeface="Calibri"/>
                <a:ea typeface="Calibri"/>
                <a:cs typeface="Calibri"/>
                <a:sym typeface="Calibri"/>
              </a:rPr>
              <a:t>pädevaid</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inimesi</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peab</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jätkuma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ametnike</a:t>
            </a:r>
            <a:r>
              <a:rPr lang="en-US" sz="1200" b="0" i="0" u="none" strike="noStrike" kern="1200" cap="none" dirty="0" smtClean="0">
                <a:solidFill>
                  <a:schemeClr val="dk1"/>
                </a:solidFill>
                <a:effectLst/>
                <a:latin typeface="Calibri"/>
                <a:ea typeface="Calibri"/>
                <a:cs typeface="Calibri"/>
                <a:sym typeface="Calibri"/>
              </a:rPr>
              <a:t> ja </a:t>
            </a:r>
            <a:r>
              <a:rPr lang="en-US" sz="1200" b="0" i="0" u="none" strike="noStrike" kern="1200" cap="none" dirty="0" err="1" smtClean="0">
                <a:solidFill>
                  <a:schemeClr val="dk1"/>
                </a:solidFill>
                <a:effectLst/>
                <a:latin typeface="Calibri"/>
                <a:ea typeface="Calibri"/>
                <a:cs typeface="Calibri"/>
                <a:sym typeface="Calibri"/>
              </a:rPr>
              <a:t>diplomaatide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teadlaste</a:t>
            </a:r>
            <a:r>
              <a:rPr lang="en-US" sz="1200" b="0" i="0" u="none" strike="noStrike" kern="1200" cap="none" dirty="0" smtClean="0">
                <a:solidFill>
                  <a:schemeClr val="dk1"/>
                </a:solidFill>
                <a:effectLst/>
                <a:latin typeface="Calibri"/>
                <a:ea typeface="Calibri"/>
                <a:cs typeface="Calibri"/>
                <a:sym typeface="Calibri"/>
              </a:rPr>
              <a:t> ja </a:t>
            </a:r>
            <a:r>
              <a:rPr lang="en-US" sz="1200" b="0" i="0" u="none" strike="noStrike" kern="1200" cap="none" dirty="0" err="1" smtClean="0">
                <a:solidFill>
                  <a:schemeClr val="dk1"/>
                </a:solidFill>
                <a:effectLst/>
                <a:latin typeface="Calibri"/>
                <a:ea typeface="Calibri"/>
                <a:cs typeface="Calibri"/>
                <a:sym typeface="Calibri"/>
              </a:rPr>
              <a:t>ärimeeste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sõjameeste</a:t>
            </a:r>
            <a:r>
              <a:rPr lang="en-US" sz="1200" b="0" i="0" u="none" strike="noStrike" kern="1200" cap="none" dirty="0" smtClean="0">
                <a:solidFill>
                  <a:schemeClr val="dk1"/>
                </a:solidFill>
                <a:effectLst/>
                <a:latin typeface="Calibri"/>
                <a:ea typeface="Calibri"/>
                <a:cs typeface="Calibri"/>
                <a:sym typeface="Calibri"/>
              </a:rPr>
              <a:t> ja </a:t>
            </a:r>
            <a:r>
              <a:rPr lang="en-US" sz="1200" b="0" i="0" u="none" strike="noStrike" kern="1200" cap="none" dirty="0" err="1" smtClean="0">
                <a:solidFill>
                  <a:schemeClr val="dk1"/>
                </a:solidFill>
                <a:effectLst/>
                <a:latin typeface="Calibri"/>
                <a:ea typeface="Calibri"/>
                <a:cs typeface="Calibri"/>
                <a:sym typeface="Calibri"/>
              </a:rPr>
              <a:t>loovisiksuste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ametisse</a:t>
            </a:r>
            <a:r>
              <a:rPr lang="en-US" sz="1200" b="0" i="0" u="none" strike="noStrike" kern="1200" cap="none" dirty="0" smtClean="0">
                <a:solidFill>
                  <a:schemeClr val="dk1"/>
                </a:solidFill>
                <a:effectLst/>
                <a:latin typeface="Calibri"/>
                <a:ea typeface="Calibri"/>
                <a:cs typeface="Calibri"/>
                <a:sym typeface="Calibri"/>
              </a:rPr>
              <a:t>. Ja </a:t>
            </a:r>
            <a:r>
              <a:rPr lang="en-US" sz="1200" b="0" i="0" u="none" strike="noStrike" kern="1200" cap="none" dirty="0" err="1" smtClean="0">
                <a:solidFill>
                  <a:schemeClr val="dk1"/>
                </a:solidFill>
                <a:effectLst/>
                <a:latin typeface="Calibri"/>
                <a:ea typeface="Calibri"/>
                <a:cs typeface="Calibri"/>
                <a:sym typeface="Calibri"/>
              </a:rPr>
              <a:t>kõik</a:t>
            </a:r>
            <a:r>
              <a:rPr lang="en-US" sz="1200" b="0" i="0" u="none" strike="noStrike" kern="1200" cap="none" dirty="0" smtClean="0">
                <a:solidFill>
                  <a:schemeClr val="dk1"/>
                </a:solidFill>
                <a:effectLst/>
                <a:latin typeface="Calibri"/>
                <a:ea typeface="Calibri"/>
                <a:cs typeface="Calibri"/>
                <a:sym typeface="Calibri"/>
              </a:rPr>
              <a:t> need </a:t>
            </a:r>
            <a:r>
              <a:rPr lang="en-US" sz="1200" b="0" i="0" u="none" strike="noStrike" kern="1200" cap="none" dirty="0" err="1" smtClean="0">
                <a:solidFill>
                  <a:schemeClr val="dk1"/>
                </a:solidFill>
                <a:effectLst/>
                <a:latin typeface="Calibri"/>
                <a:ea typeface="Calibri"/>
                <a:cs typeface="Calibri"/>
                <a:sym typeface="Calibri"/>
              </a:rPr>
              <a:t>inimesed</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peavad</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tundma</a:t>
            </a:r>
            <a:r>
              <a:rPr lang="en-US" sz="1200" b="0" i="0" u="none" strike="noStrike" kern="1200" cap="none" dirty="0" smtClean="0">
                <a:solidFill>
                  <a:schemeClr val="dk1"/>
                </a:solidFill>
                <a:effectLst/>
                <a:latin typeface="Calibri"/>
                <a:ea typeface="Calibri"/>
                <a:cs typeface="Calibri"/>
                <a:sym typeface="Calibri"/>
              </a:rPr>
              <a:t> end </a:t>
            </a:r>
            <a:r>
              <a:rPr lang="en-US" sz="1200" b="0" i="0" u="none" strike="noStrike" kern="1200" cap="none" dirty="0" err="1" smtClean="0">
                <a:solidFill>
                  <a:schemeClr val="dk1"/>
                </a:solidFill>
                <a:effectLst/>
                <a:latin typeface="Calibri"/>
                <a:ea typeface="Calibri"/>
                <a:cs typeface="Calibri"/>
                <a:sym typeface="Calibri"/>
              </a:rPr>
              <a:t>seotud</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selle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maaga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pidama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nimelt</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seda</a:t>
            </a:r>
            <a:r>
              <a:rPr lang="en-US" sz="1200" b="0" i="0" u="none" strike="noStrike" kern="1200" cap="none" dirty="0" smtClean="0">
                <a:solidFill>
                  <a:schemeClr val="dk1"/>
                </a:solidFill>
                <a:effectLst/>
                <a:latin typeface="Calibri"/>
                <a:ea typeface="Calibri"/>
                <a:cs typeface="Calibri"/>
                <a:sym typeface="Calibri"/>
              </a:rPr>
              <a:t> ja </a:t>
            </a:r>
            <a:r>
              <a:rPr lang="en-US" sz="1200" b="0" i="0" u="none" strike="noStrike" kern="1200" cap="none" dirty="0" err="1" smtClean="0">
                <a:solidFill>
                  <a:schemeClr val="dk1"/>
                </a:solidFill>
                <a:effectLst/>
                <a:latin typeface="Calibri"/>
                <a:ea typeface="Calibri"/>
                <a:cs typeface="Calibri"/>
                <a:sym typeface="Calibri"/>
              </a:rPr>
              <a:t>ainult</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seda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maad</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oma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koduks</a:t>
            </a:r>
            <a:r>
              <a:rPr lang="et-EE" sz="1200" b="0" i="0" u="none" strike="noStrike" kern="1200" cap="none" dirty="0" smtClean="0">
                <a:solidFill>
                  <a:schemeClr val="dk1"/>
                </a:solidFill>
                <a:effectLst/>
                <a:latin typeface="Calibri"/>
                <a:ea typeface="Calibri"/>
                <a:cs typeface="Calibri"/>
                <a:sym typeface="Calibri"/>
              </a:rPr>
              <a:t>“ - Ene-Margit Tiit</a:t>
            </a:r>
            <a:endParaRPr lang="en-US" sz="1200" b="0" i="0" u="none" strike="noStrike" kern="1200" cap="none" dirty="0" smtClean="0">
              <a:solidFill>
                <a:schemeClr val="dk1"/>
              </a:solidFill>
              <a:effectLst/>
              <a:latin typeface="Calibri"/>
              <a:ea typeface="Calibri"/>
              <a:cs typeface="Calibri"/>
              <a:sym typeface="Calibri"/>
            </a:endParaRPr>
          </a:p>
          <a:p>
            <a:pPr marL="0" lvl="0" indent="88899" fontAlgn="base">
              <a:buFontTx/>
              <a:buChar char="-"/>
            </a:pPr>
            <a:r>
              <a:rPr lang="en-US" sz="1200" b="0" i="0" u="none" strike="noStrike" kern="1200" cap="none" dirty="0" err="1" smtClean="0">
                <a:solidFill>
                  <a:schemeClr val="dk1"/>
                </a:solidFill>
                <a:effectLst/>
                <a:latin typeface="Calibri"/>
                <a:ea typeface="Calibri"/>
                <a:cs typeface="Calibri"/>
                <a:sym typeface="Calibri"/>
              </a:rPr>
              <a:t>Tööealiste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inimeste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arvu</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vähenemine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tähendab</a:t>
            </a:r>
            <a:r>
              <a:rPr lang="en-US" sz="1200" b="0" i="0" u="none" strike="noStrike" kern="1200" cap="none" dirty="0" smtClean="0">
                <a:solidFill>
                  <a:schemeClr val="dk1"/>
                </a:solidFill>
                <a:effectLst/>
                <a:latin typeface="Calibri"/>
                <a:ea typeface="Calibri"/>
                <a:cs typeface="Calibri"/>
                <a:sym typeface="Calibri"/>
              </a:rPr>
              <a:t>, et </a:t>
            </a:r>
            <a:r>
              <a:rPr lang="en-US" sz="1200" b="0" i="0" u="none" strike="noStrike" kern="1200" cap="none" dirty="0" err="1" smtClean="0">
                <a:solidFill>
                  <a:schemeClr val="dk1"/>
                </a:solidFill>
                <a:effectLst/>
                <a:latin typeface="Calibri"/>
                <a:ea typeface="Calibri"/>
                <a:cs typeface="Calibri"/>
                <a:sym typeface="Calibri"/>
              </a:rPr>
              <a:t>Eesti</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riigil</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ei</a:t>
            </a:r>
            <a:r>
              <a:rPr lang="en-US" sz="1200" b="0" i="0" u="none" strike="noStrike" kern="1200" cap="none" dirty="0" smtClean="0">
                <a:solidFill>
                  <a:schemeClr val="dk1"/>
                </a:solidFill>
                <a:effectLst/>
                <a:latin typeface="Calibri"/>
                <a:ea typeface="Calibri"/>
                <a:cs typeface="Calibri"/>
                <a:sym typeface="Calibri"/>
              </a:rPr>
              <a:t> ole </a:t>
            </a:r>
            <a:r>
              <a:rPr lang="en-US" sz="1200" b="0" i="0" u="none" strike="noStrike" kern="1200" cap="none" dirty="0" err="1" smtClean="0">
                <a:solidFill>
                  <a:schemeClr val="dk1"/>
                </a:solidFill>
                <a:effectLst/>
                <a:latin typeface="Calibri"/>
                <a:ea typeface="Calibri"/>
                <a:cs typeface="Calibri"/>
                <a:sym typeface="Calibri"/>
              </a:rPr>
              <a:t>nii</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palju</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raha</a:t>
            </a:r>
            <a:r>
              <a:rPr lang="en-US" sz="1200" b="0" i="0" u="none" strike="noStrike" kern="1200" cap="none" dirty="0" smtClean="0">
                <a:solidFill>
                  <a:schemeClr val="dk1"/>
                </a:solidFill>
                <a:effectLst/>
                <a:latin typeface="Calibri"/>
                <a:ea typeface="Calibri"/>
                <a:cs typeface="Calibri"/>
                <a:sym typeface="Calibri"/>
              </a:rPr>
              <a:t>, mille </a:t>
            </a:r>
            <a:r>
              <a:rPr lang="en-US" sz="1200" b="0" i="0" u="none" strike="noStrike" kern="1200" cap="none" dirty="0" err="1" smtClean="0">
                <a:solidFill>
                  <a:schemeClr val="dk1"/>
                </a:solidFill>
                <a:effectLst/>
                <a:latin typeface="Calibri"/>
                <a:ea typeface="Calibri"/>
                <a:cs typeface="Calibri"/>
                <a:sym typeface="Calibri"/>
              </a:rPr>
              <a:t>eest</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oma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inimestele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sotsiaaltoetusi</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haridust</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ja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arstiabi</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pakkuda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ja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teid</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ehitada</a:t>
            </a:r>
            <a:r>
              <a:rPr lang="en-US" sz="1200" b="0" i="0" u="none" strike="noStrike" kern="1200" cap="none" dirty="0" smtClean="0">
                <a:solidFill>
                  <a:schemeClr val="dk1"/>
                </a:solidFill>
                <a:effectLst/>
                <a:latin typeface="Calibri"/>
                <a:ea typeface="Calibri"/>
                <a:cs typeface="Calibri"/>
                <a:sym typeface="Calibri"/>
              </a:rPr>
              <a:t>. See </a:t>
            </a:r>
            <a:r>
              <a:rPr lang="en-US" sz="1200" b="0" i="0" u="none" strike="noStrike" kern="1200" cap="none" dirty="0" err="1" smtClean="0">
                <a:solidFill>
                  <a:schemeClr val="dk1"/>
                </a:solidFill>
                <a:effectLst/>
                <a:latin typeface="Calibri"/>
                <a:ea typeface="Calibri"/>
                <a:cs typeface="Calibri"/>
                <a:sym typeface="Calibri"/>
              </a:rPr>
              <a:t>tähendab</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kas</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seda</a:t>
            </a:r>
            <a:r>
              <a:rPr lang="en-US" sz="1200" b="0" i="0" u="none" strike="noStrike" kern="1200" cap="none" dirty="0" smtClean="0">
                <a:solidFill>
                  <a:schemeClr val="dk1"/>
                </a:solidFill>
                <a:effectLst/>
                <a:latin typeface="Calibri"/>
                <a:ea typeface="Calibri"/>
                <a:cs typeface="Calibri"/>
                <a:sym typeface="Calibri"/>
              </a:rPr>
              <a:t>, et </a:t>
            </a:r>
            <a:r>
              <a:rPr lang="en-US" sz="1200" b="0" i="0" u="none" strike="noStrike" kern="1200" cap="none" dirty="0" err="1" smtClean="0">
                <a:solidFill>
                  <a:schemeClr val="dk1"/>
                </a:solidFill>
                <a:effectLst/>
                <a:latin typeface="Calibri"/>
                <a:ea typeface="Calibri"/>
                <a:cs typeface="Calibri"/>
                <a:sym typeface="Calibri"/>
              </a:rPr>
              <a:t>tööl</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käivate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inimeste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maksukoormus</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tõuseb</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või</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tuleb</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leida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võimalusi</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kuidas</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vähendada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riigi</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pakutavaid</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teenuseid</a:t>
            </a:r>
            <a:r>
              <a:rPr lang="en-US" sz="1200" b="0" i="0" u="none" strike="noStrike" kern="1200" cap="none" dirty="0" smtClean="0">
                <a:solidFill>
                  <a:schemeClr val="dk1"/>
                </a:solidFill>
                <a:effectLst/>
                <a:latin typeface="Calibri"/>
                <a:ea typeface="Calibri"/>
                <a:cs typeface="Calibri"/>
                <a:sym typeface="Calibri"/>
              </a:rPr>
              <a:t>.</a:t>
            </a:r>
          </a:p>
          <a:p>
            <a:pPr marL="0" marR="0" lvl="0" indent="88899" algn="l" defTabSz="457200" rtl="0" eaLnBrk="1" fontAlgn="base" latinLnBrk="0" hangingPunct="1">
              <a:lnSpc>
                <a:spcPct val="100000"/>
              </a:lnSpc>
              <a:spcBef>
                <a:spcPts val="0"/>
              </a:spcBef>
              <a:spcAft>
                <a:spcPts val="0"/>
              </a:spcAft>
              <a:buClr>
                <a:schemeClr val="dk1"/>
              </a:buClr>
              <a:buSzPts val="1400"/>
              <a:buFontTx/>
              <a:buChar char="-"/>
              <a:tabLst/>
              <a:defRPr/>
            </a:pPr>
            <a:r>
              <a:rPr lang="en-US" sz="1200" b="0" i="0" u="none" strike="noStrike" kern="1200" cap="none" dirty="0" smtClean="0">
                <a:solidFill>
                  <a:schemeClr val="dk1"/>
                </a:solidFill>
                <a:effectLst/>
                <a:latin typeface="Calibri"/>
                <a:ea typeface="Calibri"/>
                <a:cs typeface="Calibri"/>
                <a:sym typeface="Calibri"/>
              </a:rPr>
              <a:t>Juba </a:t>
            </a:r>
            <a:r>
              <a:rPr lang="en-US" sz="1200" b="0" i="0" u="none" strike="noStrike" kern="1200" cap="none" dirty="0" err="1" smtClean="0">
                <a:solidFill>
                  <a:schemeClr val="dk1"/>
                </a:solidFill>
                <a:effectLst/>
                <a:latin typeface="Calibri"/>
                <a:ea typeface="Calibri"/>
                <a:cs typeface="Calibri"/>
                <a:sym typeface="Calibri"/>
              </a:rPr>
              <a:t>täna</a:t>
            </a:r>
            <a:r>
              <a:rPr lang="en-US" sz="1200" b="0" i="0" u="none" strike="noStrike" kern="1200" cap="none" dirty="0" smtClean="0">
                <a:solidFill>
                  <a:schemeClr val="dk1"/>
                </a:solidFill>
                <a:effectLst/>
                <a:latin typeface="Calibri"/>
                <a:ea typeface="Calibri"/>
                <a:cs typeface="Calibri"/>
                <a:sym typeface="Calibri"/>
              </a:rPr>
              <a:t> on </a:t>
            </a:r>
            <a:r>
              <a:rPr lang="en-US" sz="1200" b="0" i="0" u="none" strike="noStrike" kern="1200" cap="none" dirty="0" err="1" smtClean="0">
                <a:solidFill>
                  <a:schemeClr val="dk1"/>
                </a:solidFill>
                <a:effectLst/>
                <a:latin typeface="Calibri"/>
                <a:ea typeface="Calibri"/>
                <a:cs typeface="Calibri"/>
                <a:sym typeface="Calibri"/>
              </a:rPr>
              <a:t>Eestis</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probleemid</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kus</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konkreetsete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elualade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töötajatest</a:t>
            </a:r>
            <a:r>
              <a:rPr lang="en-US" sz="1200" b="0" i="0" u="none" strike="noStrike" kern="1200" cap="none" dirty="0" smtClean="0">
                <a:solidFill>
                  <a:schemeClr val="dk1"/>
                </a:solidFill>
                <a:effectLst/>
                <a:latin typeface="Calibri"/>
                <a:ea typeface="Calibri"/>
                <a:cs typeface="Calibri"/>
                <a:sym typeface="Calibri"/>
              </a:rPr>
              <a:t> on </a:t>
            </a:r>
            <a:r>
              <a:rPr lang="en-US" sz="1200" b="0" i="0" u="none" strike="noStrike" kern="1200" cap="none" dirty="0" err="1" smtClean="0">
                <a:solidFill>
                  <a:schemeClr val="dk1"/>
                </a:solidFill>
                <a:effectLst/>
                <a:latin typeface="Calibri"/>
                <a:ea typeface="Calibri"/>
                <a:cs typeface="Calibri"/>
                <a:sym typeface="Calibri"/>
              </a:rPr>
              <a:t>suur</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puudus</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ning</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teatud</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valdkondade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arendamiseks</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ei</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jätku</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piisavalt</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raha</a:t>
            </a:r>
            <a:r>
              <a:rPr lang="et-EE" sz="1200" b="0" i="0" u="none" strike="noStrike" kern="1200" cap="none" dirty="0" smtClean="0">
                <a:solidFill>
                  <a:schemeClr val="dk1"/>
                </a:solidFill>
                <a:effectLst/>
                <a:latin typeface="Calibri"/>
                <a:ea typeface="Calibri"/>
                <a:cs typeface="Calibri"/>
                <a:sym typeface="Calibri"/>
              </a:rPr>
              <a:t> (n</a:t>
            </a:r>
            <a:r>
              <a:rPr lang="en-US" sz="1200" b="0" i="0" u="none" strike="noStrike" kern="1200" cap="none" dirty="0" err="1" smtClean="0">
                <a:solidFill>
                  <a:schemeClr val="dk1"/>
                </a:solidFill>
                <a:effectLst/>
                <a:latin typeface="Calibri"/>
                <a:ea typeface="Calibri"/>
                <a:cs typeface="Calibri"/>
                <a:sym typeface="Calibri"/>
              </a:rPr>
              <a:t>äiteks</a:t>
            </a:r>
            <a:r>
              <a:rPr lang="en-US" sz="1200" b="0" i="0" u="none" strike="noStrike" kern="1200" cap="none" baseline="0" dirty="0" smtClean="0">
                <a:solidFill>
                  <a:schemeClr val="dk1"/>
                </a:solidFill>
                <a:effectLst/>
                <a:latin typeface="Calibri"/>
                <a:ea typeface="Calibri"/>
                <a:cs typeface="Calibri"/>
                <a:sym typeface="Calibri"/>
              </a:rPr>
              <a:t> on </a:t>
            </a:r>
            <a:r>
              <a:rPr lang="en-US" sz="1200" b="0" i="0" u="none" strike="noStrike" kern="1200" cap="none" dirty="0" smtClean="0">
                <a:solidFill>
                  <a:schemeClr val="dk1"/>
                </a:solidFill>
                <a:effectLst/>
                <a:latin typeface="Calibri"/>
                <a:ea typeface="Calibri"/>
                <a:cs typeface="Calibri"/>
                <a:sym typeface="Calibri"/>
              </a:rPr>
              <a:t>2017/2018 </a:t>
            </a:r>
            <a:r>
              <a:rPr lang="en-US" sz="1200" b="0" i="0" u="none" strike="noStrike" kern="1200" cap="none" dirty="0" err="1" smtClean="0">
                <a:solidFill>
                  <a:schemeClr val="dk1"/>
                </a:solidFill>
                <a:effectLst/>
                <a:latin typeface="Calibri"/>
                <a:ea typeface="Calibri"/>
                <a:cs typeface="Calibri"/>
                <a:sym typeface="Calibri"/>
              </a:rPr>
              <a:t>õppeaastal</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Eestis</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puudu</a:t>
            </a:r>
            <a:r>
              <a:rPr lang="en-US" sz="1200" b="0" i="0" u="none" strike="noStrike" kern="1200" cap="none" dirty="0" smtClean="0">
                <a:solidFill>
                  <a:schemeClr val="dk1"/>
                </a:solidFill>
                <a:effectLst/>
                <a:latin typeface="Calibri"/>
                <a:ea typeface="Calibri"/>
                <a:cs typeface="Calibri"/>
                <a:sym typeface="Calibri"/>
              </a:rPr>
              <a:t> 165 </a:t>
            </a:r>
            <a:r>
              <a:rPr lang="en-US" sz="1200" b="0" i="0" u="none" strike="noStrike" kern="1200" cap="none" dirty="0" err="1" smtClean="0">
                <a:solidFill>
                  <a:schemeClr val="dk1"/>
                </a:solidFill>
                <a:effectLst/>
                <a:latin typeface="Calibri"/>
                <a:ea typeface="Calibri"/>
                <a:cs typeface="Calibri"/>
                <a:sym typeface="Calibri"/>
              </a:rPr>
              <a:t>õpetajat</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sadu</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medõdesid</a:t>
            </a:r>
            <a:r>
              <a:rPr lang="en-US" sz="1200" b="0" i="0" u="none" strike="noStrike" kern="1200" cap="none" dirty="0" smtClean="0">
                <a:solidFill>
                  <a:schemeClr val="dk1"/>
                </a:solidFill>
                <a:effectLst/>
                <a:latin typeface="Calibri"/>
                <a:ea typeface="Calibri"/>
                <a:cs typeface="Calibri"/>
                <a:sym typeface="Calibri"/>
              </a:rPr>
              <a:t> on </a:t>
            </a:r>
            <a:r>
              <a:rPr lang="en-US" sz="1200" b="0" i="0" u="none" strike="noStrike" kern="1200" cap="none" dirty="0" err="1" smtClean="0">
                <a:solidFill>
                  <a:schemeClr val="dk1"/>
                </a:solidFill>
                <a:effectLst/>
                <a:latin typeface="Calibri"/>
                <a:ea typeface="Calibri"/>
                <a:cs typeface="Calibri"/>
                <a:sym typeface="Calibri"/>
              </a:rPr>
              <a:t>puudu</a:t>
            </a:r>
            <a:r>
              <a:rPr lang="et-EE" sz="1200" b="0" i="0" u="none" strike="noStrike" kern="1200" cap="none" dirty="0" smtClean="0">
                <a:solidFill>
                  <a:schemeClr val="dk1"/>
                </a:solidFill>
                <a:effectLst/>
                <a:latin typeface="Calibri"/>
                <a:ea typeface="Calibri"/>
                <a:cs typeface="Calibri"/>
                <a:sym typeface="Calibri"/>
              </a:rPr>
              <a:t>;</a:t>
            </a:r>
            <a:r>
              <a:rPr lang="et-EE"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Eesti</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Apteekide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Ühendus</a:t>
            </a:r>
            <a:r>
              <a:rPr lang="et-EE" sz="1200" b="0" i="0" u="none" strike="noStrike" kern="1200" cap="none" dirty="0" smtClean="0">
                <a:solidFill>
                  <a:schemeClr val="dk1"/>
                </a:solidFill>
                <a:effectLst/>
                <a:latin typeface="Calibri"/>
                <a:ea typeface="Calibri"/>
                <a:cs typeface="Calibri"/>
                <a:sym typeface="Calibri"/>
              </a:rPr>
              <a:t>e</a:t>
            </a:r>
            <a:r>
              <a:rPr lang="et-EE" sz="1200" b="0" i="0" u="none" strike="noStrike" kern="1200" cap="none" baseline="0" dirty="0" smtClean="0">
                <a:solidFill>
                  <a:schemeClr val="dk1"/>
                </a:solidFill>
                <a:effectLst/>
                <a:latin typeface="Calibri"/>
                <a:ea typeface="Calibri"/>
                <a:cs typeface="Calibri"/>
                <a:sym typeface="Calibri"/>
              </a:rPr>
              <a:t> andmetel on </a:t>
            </a:r>
            <a:r>
              <a:rPr lang="en-US" sz="1200" b="0" i="0" u="none" strike="noStrike" kern="1200" cap="none" dirty="0" err="1" smtClean="0">
                <a:solidFill>
                  <a:schemeClr val="dk1"/>
                </a:solidFill>
                <a:effectLst/>
                <a:latin typeface="Calibri"/>
                <a:ea typeface="Calibri"/>
                <a:cs typeface="Calibri"/>
                <a:sym typeface="Calibri"/>
              </a:rPr>
              <a:t>farmatseute</a:t>
            </a:r>
            <a:r>
              <a:rPr lang="en-US" sz="1200" b="0" i="0" u="none" strike="noStrike" kern="1200" cap="none" dirty="0" smtClean="0">
                <a:solidFill>
                  <a:schemeClr val="dk1"/>
                </a:solidFill>
                <a:effectLst/>
                <a:latin typeface="Calibri"/>
                <a:ea typeface="Calibri"/>
                <a:cs typeface="Calibri"/>
                <a:sym typeface="Calibri"/>
              </a:rPr>
              <a:t> ja </a:t>
            </a:r>
            <a:r>
              <a:rPr lang="en-US" sz="1200" b="0" i="0" u="none" strike="noStrike" kern="1200" cap="none" dirty="0" err="1" smtClean="0">
                <a:solidFill>
                  <a:schemeClr val="dk1"/>
                </a:solidFill>
                <a:effectLst/>
                <a:latin typeface="Calibri"/>
                <a:ea typeface="Calibri"/>
                <a:cs typeface="Calibri"/>
                <a:sym typeface="Calibri"/>
              </a:rPr>
              <a:t>proviisoreid</a:t>
            </a:r>
            <a:r>
              <a:rPr lang="en-US" sz="1200" b="0" i="0" u="none" strike="noStrike" kern="1200" cap="none" dirty="0" smtClean="0">
                <a:solidFill>
                  <a:schemeClr val="dk1"/>
                </a:solidFill>
                <a:effectLst/>
                <a:latin typeface="Calibri"/>
                <a:ea typeface="Calibri"/>
                <a:cs typeface="Calibri"/>
                <a:sym typeface="Calibri"/>
              </a:rPr>
              <a:t> on ca 350 </a:t>
            </a:r>
            <a:r>
              <a:rPr lang="en-US" sz="1200" b="0" i="0" u="none" strike="noStrike" kern="1200" cap="none" dirty="0" err="1" smtClean="0">
                <a:solidFill>
                  <a:schemeClr val="dk1"/>
                </a:solidFill>
                <a:effectLst/>
                <a:latin typeface="Calibri"/>
                <a:ea typeface="Calibri"/>
                <a:cs typeface="Calibri"/>
                <a:sym typeface="Calibri"/>
              </a:rPr>
              <a:t>puudu</a:t>
            </a:r>
            <a:r>
              <a:rPr lang="et-EE" sz="1200" b="0" i="0" u="none" strike="noStrike" kern="1200" cap="none" baseline="0" dirty="0" smtClean="0">
                <a:solidFill>
                  <a:schemeClr val="dk1"/>
                </a:solidFill>
                <a:effectLst/>
                <a:latin typeface="Calibri"/>
                <a:ea typeface="Calibri"/>
                <a:cs typeface="Calibri"/>
                <a:sym typeface="Calibri"/>
              </a:rPr>
              <a:t> jne)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Rahvaarvu</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vähenedes</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süvenevad</a:t>
            </a:r>
            <a:r>
              <a:rPr lang="en-US" sz="1200" b="0" i="0" u="none" strike="noStrike" kern="1200" cap="none" dirty="0" smtClean="0">
                <a:solidFill>
                  <a:schemeClr val="dk1"/>
                </a:solidFill>
                <a:effectLst/>
                <a:latin typeface="Calibri"/>
                <a:ea typeface="Calibri"/>
                <a:cs typeface="Calibri"/>
                <a:sym typeface="Calibri"/>
              </a:rPr>
              <a:t> need </a:t>
            </a:r>
            <a:r>
              <a:rPr lang="en-US" sz="1200" b="0" i="0" u="none" strike="noStrike" kern="1200" cap="none" dirty="0" err="1" smtClean="0">
                <a:solidFill>
                  <a:schemeClr val="dk1"/>
                </a:solidFill>
                <a:effectLst/>
                <a:latin typeface="Calibri"/>
                <a:ea typeface="Calibri"/>
                <a:cs typeface="Calibri"/>
                <a:sym typeface="Calibri"/>
              </a:rPr>
              <a:t>veelgi</a:t>
            </a:r>
            <a:r>
              <a:rPr lang="en-US" sz="1200" b="0" i="0" u="none" strike="noStrike" kern="1200" cap="none" dirty="0" smtClean="0">
                <a:solidFill>
                  <a:schemeClr val="dk1"/>
                </a:solidFill>
                <a:effectLst/>
                <a:latin typeface="Calibri"/>
                <a:ea typeface="Calibri"/>
                <a:cs typeface="Calibri"/>
                <a:sym typeface="Calibri"/>
              </a:rPr>
              <a:t>. </a:t>
            </a:r>
            <a:r>
              <a:rPr lang="et-EE" dirty="0" smtClean="0"/>
              <a:t>Süvenev töökäte puudus pärsib ettevõtete valmisolekut Eestis toimetada, uute ettevõtete loomist ning investeeringute kaasamist, mistõttu hakatakse üha rohkem Eestile teisi sihtriike eelistama. Sellelel</a:t>
            </a:r>
            <a:r>
              <a:rPr lang="et-EE" baseline="0" dirty="0" smtClean="0"/>
              <a:t> on omakorda n</a:t>
            </a:r>
            <a:r>
              <a:rPr lang="et-EE" dirty="0" smtClean="0"/>
              <a:t>egatiivne mõju inimeste elujärjele – </a:t>
            </a:r>
            <a:r>
              <a:rPr lang="en-US" dirty="0" err="1" smtClean="0"/>
              <a:t>tööjõupuuduse</a:t>
            </a:r>
            <a:r>
              <a:rPr lang="en-US" dirty="0" smtClean="0"/>
              <a:t> </a:t>
            </a:r>
            <a:r>
              <a:rPr lang="en-US" dirty="0" err="1" smtClean="0"/>
              <a:t>tõttu</a:t>
            </a:r>
            <a:r>
              <a:rPr lang="en-US" dirty="0" smtClean="0"/>
              <a:t> </a:t>
            </a:r>
            <a:r>
              <a:rPr lang="en-US" dirty="0" err="1" smtClean="0"/>
              <a:t>tegemata</a:t>
            </a:r>
            <a:r>
              <a:rPr lang="en-US" dirty="0" smtClean="0"/>
              <a:t> </a:t>
            </a:r>
            <a:r>
              <a:rPr lang="en-US" dirty="0" err="1" smtClean="0"/>
              <a:t>jääva</a:t>
            </a:r>
            <a:r>
              <a:rPr lang="et-EE" dirty="0" smtClean="0"/>
              <a:t>te</a:t>
            </a:r>
            <a:r>
              <a:rPr lang="en-US" dirty="0" smtClean="0"/>
              <a:t> </a:t>
            </a:r>
            <a:r>
              <a:rPr lang="en-US" dirty="0" err="1" smtClean="0"/>
              <a:t>investeerimisotsuste</a:t>
            </a:r>
            <a:r>
              <a:rPr lang="en-US" dirty="0" smtClean="0"/>
              <a:t> </a:t>
            </a:r>
            <a:r>
              <a:rPr lang="en-US" dirty="0" err="1" smtClean="0"/>
              <a:t>tulemusena</a:t>
            </a:r>
            <a:r>
              <a:rPr lang="en-US" dirty="0" smtClean="0"/>
              <a:t> </a:t>
            </a:r>
            <a:r>
              <a:rPr lang="en-US" dirty="0" err="1" smtClean="0"/>
              <a:t>ei</a:t>
            </a:r>
            <a:r>
              <a:rPr lang="en-US" dirty="0" smtClean="0"/>
              <a:t> </a:t>
            </a:r>
            <a:r>
              <a:rPr lang="en-US" dirty="0" err="1" smtClean="0"/>
              <a:t>teki</a:t>
            </a:r>
            <a:r>
              <a:rPr lang="en-US" dirty="0" smtClean="0"/>
              <a:t> </a:t>
            </a:r>
            <a:r>
              <a:rPr lang="en-US" dirty="0" err="1" smtClean="0"/>
              <a:t>uusi</a:t>
            </a:r>
            <a:r>
              <a:rPr lang="en-US" dirty="0" smtClean="0"/>
              <a:t> </a:t>
            </a:r>
            <a:r>
              <a:rPr lang="en-US" dirty="0" err="1" smtClean="0"/>
              <a:t>töökohti</a:t>
            </a:r>
            <a:r>
              <a:rPr lang="et-EE" dirty="0" smtClean="0"/>
              <a:t> ning olemasolevad võivad sootuks kaduda. </a:t>
            </a:r>
          </a:p>
          <a:p>
            <a:pPr marL="0" lvl="0" indent="88899" fontAlgn="base">
              <a:buFontTx/>
              <a:buChar char="-"/>
            </a:pPr>
            <a:endParaRPr lang="et-EE" dirty="0" smtClean="0"/>
          </a:p>
          <a:p>
            <a:pPr marL="0" lvl="0" indent="88899" fontAlgn="base">
              <a:buFontTx/>
              <a:buChar char="-"/>
            </a:pPr>
            <a:endParaRPr lang="et-EE" dirty="0" smtClean="0"/>
          </a:p>
          <a:p>
            <a:pPr marL="0" lvl="0" indent="88899" fontAlgn="base">
              <a:buFontTx/>
              <a:buChar char="-"/>
            </a:pPr>
            <a:endParaRPr dirty="0"/>
          </a:p>
        </p:txBody>
      </p:sp>
    </p:spTree>
    <p:extLst>
      <p:ext uri="{BB962C8B-B14F-4D97-AF65-F5344CB8AC3E}">
        <p14:creationId xmlns:p14="http://schemas.microsoft.com/office/powerpoint/2010/main" val="3505678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1219200" y="3257550"/>
            <a:ext cx="6705600" cy="3086100"/>
          </a:xfrm>
          <a:prstGeom prst="rect">
            <a:avLst/>
          </a:prstGeom>
        </p:spPr>
        <p:txBody>
          <a:bodyPr wrap="square" lIns="91425" tIns="91425" rIns="91425" bIns="91425" anchor="t" anchorCtr="0">
            <a:noAutofit/>
          </a:bodyPr>
          <a:lstStyle/>
          <a:p>
            <a:pPr marL="0" indent="0" rtl="0" fontAlgn="base">
              <a:buNone/>
            </a:pPr>
            <a:r>
              <a:rPr lang="et-EE" sz="1200" b="0" i="0" u="none" strike="noStrike" kern="1200" cap="none" dirty="0" smtClean="0">
                <a:solidFill>
                  <a:schemeClr val="dk1"/>
                </a:solidFill>
                <a:effectLst/>
                <a:latin typeface="Calibri"/>
                <a:ea typeface="Calibri"/>
                <a:cs typeface="Calibri"/>
                <a:sym typeface="Calibri"/>
              </a:rPr>
              <a:t>P</a:t>
            </a:r>
            <a:r>
              <a:rPr lang="en-US" sz="1200" b="0" i="0" u="none" strike="noStrike" kern="1200" cap="none" dirty="0" err="1" smtClean="0">
                <a:solidFill>
                  <a:schemeClr val="dk1"/>
                </a:solidFill>
                <a:effectLst/>
                <a:latin typeface="Calibri"/>
                <a:ea typeface="Calibri"/>
                <a:cs typeface="Calibri"/>
                <a:sym typeface="Calibri"/>
              </a:rPr>
              <a:t>rognooside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hinnangul</a:t>
            </a:r>
            <a:r>
              <a:rPr lang="en-US" sz="1200" b="0" i="0" u="none" strike="noStrike" kern="1200" cap="none" dirty="0" smtClean="0">
                <a:solidFill>
                  <a:schemeClr val="dk1"/>
                </a:solidFill>
                <a:effectLst/>
                <a:latin typeface="Calibri"/>
                <a:ea typeface="Calibri"/>
                <a:cs typeface="Calibri"/>
                <a:sym typeface="Calibri"/>
              </a:rPr>
              <a:t> ja </a:t>
            </a:r>
            <a:r>
              <a:rPr lang="en-US" sz="1200" b="0" i="0" u="none" strike="noStrike" kern="1200" cap="none" dirty="0" err="1" smtClean="0">
                <a:solidFill>
                  <a:schemeClr val="dk1"/>
                </a:solidFill>
                <a:effectLst/>
                <a:latin typeface="Calibri"/>
                <a:ea typeface="Calibri"/>
                <a:cs typeface="Calibri"/>
                <a:sym typeface="Calibri"/>
              </a:rPr>
              <a:t>teiste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riikide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Euroopa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riikide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kogemuse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põhjal</a:t>
            </a:r>
            <a:r>
              <a:rPr lang="en-US" sz="1200" b="0" i="0" u="none" strike="noStrike" kern="1200" cap="none" dirty="0" smtClean="0">
                <a:solidFill>
                  <a:schemeClr val="dk1"/>
                </a:solidFill>
                <a:effectLst/>
                <a:latin typeface="Calibri"/>
                <a:ea typeface="Calibri"/>
                <a:cs typeface="Calibri"/>
                <a:sym typeface="Calibri"/>
              </a:rPr>
              <a:t> on </a:t>
            </a:r>
            <a:r>
              <a:rPr lang="en-US" sz="1200" b="0" i="0" u="none" strike="noStrike" kern="1200" cap="none" dirty="0" err="1" smtClean="0">
                <a:solidFill>
                  <a:schemeClr val="dk1"/>
                </a:solidFill>
                <a:effectLst/>
                <a:latin typeface="Calibri"/>
                <a:ea typeface="Calibri"/>
                <a:cs typeface="Calibri"/>
                <a:sym typeface="Calibri"/>
              </a:rPr>
              <a:t>sündimuse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suurendamine</a:t>
            </a:r>
            <a:r>
              <a:rPr lang="en-US" sz="1200" b="0" i="0" u="none" strike="noStrike" kern="1200" cap="none" dirty="0" smtClean="0">
                <a:solidFill>
                  <a:schemeClr val="dk1"/>
                </a:solidFill>
                <a:effectLst/>
                <a:latin typeface="Calibri"/>
                <a:ea typeface="Calibri"/>
                <a:cs typeface="Calibri"/>
                <a:sym typeface="Calibri"/>
              </a:rPr>
              <a:t> </a:t>
            </a:r>
            <a:r>
              <a:rPr lang="et-EE" sz="1200" b="0" i="0" u="none" strike="noStrike" kern="1200" cap="none" dirty="0" smtClean="0">
                <a:solidFill>
                  <a:schemeClr val="dk1"/>
                </a:solidFill>
                <a:effectLst/>
                <a:latin typeface="Calibri"/>
                <a:ea typeface="Calibri"/>
                <a:cs typeface="Calibri"/>
                <a:sym typeface="Calibri"/>
              </a:rPr>
              <a:t>suur väljakutse,</a:t>
            </a:r>
            <a:r>
              <a:rPr lang="et-EE" sz="1200" b="0" i="0" u="none" strike="noStrike" kern="1200" cap="none" baseline="0" dirty="0" smtClean="0">
                <a:solidFill>
                  <a:schemeClr val="dk1"/>
                </a:solidFill>
                <a:effectLst/>
                <a:latin typeface="Calibri"/>
                <a:ea typeface="Calibri"/>
                <a:cs typeface="Calibri"/>
                <a:sym typeface="Calibri"/>
              </a:rPr>
              <a:t> kuna p</a:t>
            </a:r>
            <a:r>
              <a:rPr lang="en-US" sz="1200" b="0" i="0" u="none" strike="noStrike" kern="1200" cap="none" dirty="0" err="1" smtClean="0">
                <a:solidFill>
                  <a:schemeClr val="dk1"/>
                </a:solidFill>
                <a:effectLst/>
                <a:latin typeface="Calibri"/>
                <a:ea typeface="Calibri"/>
                <a:cs typeface="Calibri"/>
                <a:sym typeface="Calibri"/>
              </a:rPr>
              <a:t>õhjuslikku</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seost</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konkreetsete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perepoliitika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meetmete</a:t>
            </a:r>
            <a:r>
              <a:rPr lang="en-US" sz="1200" b="0" i="0" u="none" strike="noStrike" kern="1200" cap="none" dirty="0" smtClean="0">
                <a:solidFill>
                  <a:schemeClr val="dk1"/>
                </a:solidFill>
                <a:effectLst/>
                <a:latin typeface="Calibri"/>
                <a:ea typeface="Calibri"/>
                <a:cs typeface="Calibri"/>
                <a:sym typeface="Calibri"/>
              </a:rPr>
              <a:t> ja </a:t>
            </a:r>
            <a:r>
              <a:rPr lang="en-US" sz="1200" b="0" i="0" u="none" strike="noStrike" kern="1200" cap="none" dirty="0" err="1" smtClean="0">
                <a:solidFill>
                  <a:schemeClr val="dk1"/>
                </a:solidFill>
                <a:effectLst/>
                <a:latin typeface="Calibri"/>
                <a:ea typeface="Calibri"/>
                <a:cs typeface="Calibri"/>
                <a:sym typeface="Calibri"/>
              </a:rPr>
              <a:t>laste</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arvu</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vahel</a:t>
            </a:r>
            <a:r>
              <a:rPr lang="en-US" sz="1200" b="0" i="0" u="none" strike="noStrike" kern="1200" cap="none" dirty="0" smtClean="0">
                <a:solidFill>
                  <a:schemeClr val="dk1"/>
                </a:solidFill>
                <a:effectLst/>
                <a:latin typeface="Calibri"/>
                <a:ea typeface="Calibri"/>
                <a:cs typeface="Calibri"/>
                <a:sym typeface="Calibri"/>
              </a:rPr>
              <a:t> on </a:t>
            </a:r>
            <a:r>
              <a:rPr lang="en-US" sz="1200" b="0" i="0" u="none" strike="noStrike" kern="1200" cap="none" dirty="0" err="1" smtClean="0">
                <a:solidFill>
                  <a:schemeClr val="dk1"/>
                </a:solidFill>
                <a:effectLst/>
                <a:latin typeface="Calibri"/>
                <a:ea typeface="Calibri"/>
                <a:cs typeface="Calibri"/>
                <a:sym typeface="Calibri"/>
              </a:rPr>
              <a:t>keeruline</a:t>
            </a:r>
            <a:r>
              <a:rPr lang="en-US" sz="1200" b="0" i="0" u="none" strike="noStrike" kern="1200" cap="none" dirty="0" smtClean="0">
                <a:solidFill>
                  <a:schemeClr val="dk1"/>
                </a:solidFill>
                <a:effectLst/>
                <a:latin typeface="Calibri"/>
                <a:ea typeface="Calibri"/>
                <a:cs typeface="Calibri"/>
                <a:sym typeface="Calibri"/>
              </a:rPr>
              <a:t> on </a:t>
            </a:r>
            <a:r>
              <a:rPr lang="en-US" sz="1200" b="0" i="0" u="none" strike="noStrike" kern="1200" cap="none" dirty="0" err="1" smtClean="0">
                <a:solidFill>
                  <a:schemeClr val="dk1"/>
                </a:solidFill>
                <a:effectLst/>
                <a:latin typeface="Calibri"/>
                <a:ea typeface="Calibri"/>
                <a:cs typeface="Calibri"/>
                <a:sym typeface="Calibri"/>
              </a:rPr>
              <a:t>välja</a:t>
            </a:r>
            <a:r>
              <a:rPr lang="en-US" sz="1200" b="0" i="0" u="none" strike="noStrike" kern="1200" cap="none" dirty="0" smtClean="0">
                <a:solidFill>
                  <a:schemeClr val="dk1"/>
                </a:solidFill>
                <a:effectLst/>
                <a:latin typeface="Calibri"/>
                <a:ea typeface="Calibri"/>
                <a:cs typeface="Calibri"/>
                <a:sym typeface="Calibri"/>
              </a:rPr>
              <a:t> </a:t>
            </a:r>
            <a:r>
              <a:rPr lang="en-US" sz="1200" b="0" i="0" u="none" strike="noStrike" kern="1200" cap="none" dirty="0" err="1" smtClean="0">
                <a:solidFill>
                  <a:schemeClr val="dk1"/>
                </a:solidFill>
                <a:effectLst/>
                <a:latin typeface="Calibri"/>
                <a:ea typeface="Calibri"/>
                <a:cs typeface="Calibri"/>
                <a:sym typeface="Calibri"/>
              </a:rPr>
              <a:t>tuua</a:t>
            </a:r>
            <a:r>
              <a:rPr lang="en-US" sz="1200" b="0" i="0" u="none" strike="noStrike" kern="1200" cap="none" dirty="0" smtClean="0">
                <a:solidFill>
                  <a:schemeClr val="dk1"/>
                </a:solidFill>
                <a:effectLst/>
                <a:latin typeface="Calibri"/>
                <a:ea typeface="Calibri"/>
                <a:cs typeface="Calibri"/>
                <a:sym typeface="Calibri"/>
              </a:rPr>
              <a:t>. </a:t>
            </a:r>
            <a:r>
              <a:rPr lang="et-EE" sz="1200" b="0" i="0" u="none" strike="noStrike" kern="1200" cap="none" dirty="0" smtClean="0">
                <a:solidFill>
                  <a:schemeClr val="dk1"/>
                </a:solidFill>
                <a:effectLst/>
                <a:latin typeface="Calibri"/>
                <a:ea typeface="Calibri"/>
                <a:cs typeface="Calibri"/>
                <a:sym typeface="Calibri"/>
              </a:rPr>
              <a:t>Sellele</a:t>
            </a:r>
            <a:r>
              <a:rPr lang="et-EE" sz="1200" b="0" i="0" u="none" strike="noStrike" kern="1200" cap="none" baseline="0" dirty="0" smtClean="0">
                <a:solidFill>
                  <a:schemeClr val="dk1"/>
                </a:solidFill>
                <a:effectLst/>
                <a:latin typeface="Calibri"/>
                <a:ea typeface="Calibri"/>
                <a:cs typeface="Calibri"/>
                <a:sym typeface="Calibri"/>
              </a:rPr>
              <a:t> on viidatud nii inimarengu aruandes kui ka järgmises dokumendis. </a:t>
            </a:r>
            <a:endParaRPr lang="et-EE" sz="1200" b="0" i="0" u="none" strike="noStrike" kern="1200" cap="none" dirty="0" smtClean="0">
              <a:solidFill>
                <a:schemeClr val="dk1"/>
              </a:solidFill>
              <a:effectLst/>
              <a:latin typeface="Calibri"/>
              <a:ea typeface="Calibri"/>
              <a:cs typeface="Calibri"/>
              <a:sym typeface="Calibri"/>
            </a:endParaRPr>
          </a:p>
          <a:p>
            <a:pPr marL="0" indent="0" rtl="0" fontAlgn="base">
              <a:buNone/>
            </a:pPr>
            <a:endParaRPr lang="et-EE" sz="1200" b="0" i="0" u="none" strike="noStrike" kern="1200" cap="none" dirty="0" smtClean="0">
              <a:solidFill>
                <a:schemeClr val="dk1"/>
              </a:solidFill>
              <a:effectLst/>
              <a:latin typeface="Calibri"/>
              <a:sym typeface="Calibri"/>
            </a:endParaRPr>
          </a:p>
          <a:p>
            <a:pPr marL="0" indent="0" rtl="0" fontAlgn="base">
              <a:buNone/>
            </a:pPr>
            <a:r>
              <a:rPr lang="en-US" dirty="0" smtClean="0"/>
              <a:t>There is no statistically significant correlation either between TFR and direct financial support (family benefits) or between TFR and indirect support (paid leave available to mothers in connection with childbirth). What we know is that all these forms of family support have a non-negative impact on fertility, but no causality between support and fertility has been proven. </a:t>
            </a:r>
            <a:endParaRPr lang="et-EE" dirty="0" smtClean="0"/>
          </a:p>
          <a:p>
            <a:pPr marL="0" indent="0" rtl="0" fontAlgn="base">
              <a:buNone/>
            </a:pPr>
            <a:endParaRPr lang="et-EE" dirty="0" smtClean="0"/>
          </a:p>
          <a:p>
            <a:pPr marL="0" marR="0" indent="0" algn="l" defTabSz="457200" rtl="0" eaLnBrk="1" fontAlgn="base" latinLnBrk="0" hangingPunct="1">
              <a:lnSpc>
                <a:spcPct val="100000"/>
              </a:lnSpc>
              <a:spcBef>
                <a:spcPts val="0"/>
              </a:spcBef>
              <a:spcAft>
                <a:spcPts val="0"/>
              </a:spcAft>
              <a:buClr>
                <a:schemeClr val="dk1"/>
              </a:buClr>
              <a:buSzPts val="1400"/>
              <a:buFont typeface="Calibri"/>
              <a:buNone/>
              <a:tabLst/>
              <a:defRPr/>
            </a:pPr>
            <a:r>
              <a:rPr lang="et-EE" dirty="0" smtClean="0"/>
              <a:t>[...] </a:t>
            </a:r>
            <a:r>
              <a:rPr lang="en-US" dirty="0" smtClean="0"/>
              <a:t>There are no tools in the policymakers’ toolbox to affect societal values in an open global economy. However, often soft factors (for lack of a better term) are disregarded that could play a marginal role. The attitudes toward families and children, attitudes toward parents at work, gender equality, media and information may impact the willingness to have an additional child.</a:t>
            </a:r>
            <a:endParaRPr lang="et-EE" dirty="0" smtClean="0"/>
          </a:p>
          <a:p>
            <a:pPr marL="0" marR="0" indent="0" algn="l" defTabSz="457200" rtl="0" eaLnBrk="1" fontAlgn="base" latinLnBrk="0" hangingPunct="1">
              <a:lnSpc>
                <a:spcPct val="100000"/>
              </a:lnSpc>
              <a:spcBef>
                <a:spcPts val="0"/>
              </a:spcBef>
              <a:spcAft>
                <a:spcPts val="0"/>
              </a:spcAft>
              <a:buClr>
                <a:schemeClr val="dk1"/>
              </a:buClr>
              <a:buSzPts val="1400"/>
              <a:buFont typeface="Calibri"/>
              <a:buNone/>
              <a:tabLst/>
              <a:defRPr/>
            </a:pPr>
            <a:endParaRPr lang="et-EE" dirty="0" smtClean="0"/>
          </a:p>
          <a:p>
            <a:pPr marL="0" indent="0" rtl="0" fontAlgn="base">
              <a:buNone/>
            </a:pPr>
            <a:r>
              <a:rPr lang="et-EE" dirty="0" smtClean="0"/>
              <a:t>Allikas: </a:t>
            </a:r>
            <a:r>
              <a:rPr lang="en-US" sz="1200" b="0" i="0" u="none" strike="noStrike" kern="1200" cap="none" dirty="0" smtClean="0">
                <a:solidFill>
                  <a:schemeClr val="dk1"/>
                </a:solidFill>
                <a:effectLst/>
                <a:latin typeface="Calibri"/>
                <a:ea typeface="Calibri"/>
                <a:cs typeface="Calibri"/>
                <a:sym typeface="Calibri"/>
              </a:rPr>
              <a:t>"Countries of old men? Demographic challenges in Estonia, Latvia and Lithuania</a:t>
            </a:r>
            <a:r>
              <a:rPr lang="et-EE" sz="1200" b="0" i="0" u="none" strike="noStrike" kern="1200" cap="none" dirty="0" smtClean="0">
                <a:solidFill>
                  <a:schemeClr val="dk1"/>
                </a:solidFill>
                <a:effectLst/>
                <a:latin typeface="Calibri"/>
                <a:ea typeface="Calibri"/>
                <a:cs typeface="Calibri"/>
                <a:sym typeface="Calibri"/>
              </a:rPr>
              <a:t>“, http://library.fes.de/pdf-files/bueros/baltikum/14141.pdf</a:t>
            </a:r>
          </a:p>
          <a:p>
            <a:pPr marL="0" indent="0" rtl="0" fontAlgn="base">
              <a:buNone/>
            </a:pPr>
            <a:endParaRPr lang="et-EE" sz="1200" b="0" i="0" u="none" strike="noStrike" kern="1200" cap="none" dirty="0" smtClean="0">
              <a:solidFill>
                <a:schemeClr val="dk1"/>
              </a:solidFill>
              <a:effectLst/>
              <a:latin typeface="Calibri"/>
              <a:sym typeface="Calibri"/>
            </a:endParaRPr>
          </a:p>
          <a:p>
            <a:pPr marL="0" indent="0" rtl="0" fontAlgn="base">
              <a:buNone/>
            </a:pPr>
            <a:endParaRPr dirty="0"/>
          </a:p>
        </p:txBody>
      </p:sp>
    </p:spTree>
    <p:extLst>
      <p:ext uri="{BB962C8B-B14F-4D97-AF65-F5344CB8AC3E}">
        <p14:creationId xmlns:p14="http://schemas.microsoft.com/office/powerpoint/2010/main" val="1439139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1219200" y="3257550"/>
            <a:ext cx="6705600" cy="3086100"/>
          </a:xfrm>
          <a:prstGeom prst="rect">
            <a:avLst/>
          </a:prstGeom>
        </p:spPr>
        <p:txBody>
          <a:bodyPr wrap="square" lIns="91425" tIns="91425" rIns="91425" bIns="91425" anchor="t" anchorCtr="0">
            <a:noAutofit/>
          </a:bodyPr>
          <a:lstStyle/>
          <a:p>
            <a:pPr marL="0" lvl="0" indent="88899">
              <a:spcBef>
                <a:spcPts val="0"/>
              </a:spcBef>
              <a:buNone/>
            </a:pPr>
            <a:r>
              <a:rPr lang="et-EE" sz="1200" b="0" i="0" u="none" strike="noStrike" kern="1200" cap="none" dirty="0" smtClean="0">
                <a:solidFill>
                  <a:schemeClr val="dk1"/>
                </a:solidFill>
                <a:effectLst/>
                <a:latin typeface="Calibri"/>
                <a:ea typeface="Calibri"/>
                <a:cs typeface="Calibri"/>
                <a:sym typeface="Calibri"/>
              </a:rPr>
              <a:t>Erinevalt majanduskriisist, mis puudutab inimesi kiiresti ja vahetult, ei pruugi rahvastiku kahanemisspiraal tähendada kellegi elujärje või turvatunde järsku halvenemist. Seetõttu on demograafilisi</a:t>
            </a:r>
            <a:r>
              <a:rPr lang="et-EE" sz="1200" b="0" i="0" u="none" strike="noStrike" kern="1200" cap="none" baseline="0" dirty="0" smtClean="0">
                <a:solidFill>
                  <a:schemeClr val="dk1"/>
                </a:solidFill>
                <a:effectLst/>
                <a:latin typeface="Calibri"/>
                <a:ea typeface="Calibri"/>
                <a:cs typeface="Calibri"/>
                <a:sym typeface="Calibri"/>
              </a:rPr>
              <a:t> protsesse ka nö lihtsam ignoreerida. </a:t>
            </a:r>
            <a:r>
              <a:rPr lang="et-EE" sz="1200" b="0" i="0" u="none" strike="noStrike" kern="1200" cap="none" dirty="0" smtClean="0">
                <a:solidFill>
                  <a:schemeClr val="dk1"/>
                </a:solidFill>
                <a:effectLst/>
                <a:latin typeface="Calibri"/>
                <a:ea typeface="Calibri"/>
                <a:cs typeface="Calibri"/>
                <a:sym typeface="Calibri"/>
              </a:rPr>
              <a:t>Kui paga raegused demograafilised suundumused peaksid kinnistuma ja võimenduma mitme põlvkonna jooksul, siis on Eestil oht sattuda demograafilisse kahanemisspiraali, mille peatamine ja tagasipööramine on keeruline. </a:t>
            </a:r>
            <a:endParaRPr dirty="0"/>
          </a:p>
        </p:txBody>
      </p:sp>
    </p:spTree>
    <p:extLst>
      <p:ext uri="{BB962C8B-B14F-4D97-AF65-F5344CB8AC3E}">
        <p14:creationId xmlns:p14="http://schemas.microsoft.com/office/powerpoint/2010/main" val="1417087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1219200" y="3257550"/>
            <a:ext cx="6705600" cy="3086100"/>
          </a:xfrm>
          <a:prstGeom prst="rect">
            <a:avLst/>
          </a:prstGeom>
        </p:spPr>
        <p:txBody>
          <a:bodyPr wrap="square" lIns="91425" tIns="91425" rIns="91425" bIns="91425" anchor="t" anchorCtr="0">
            <a:noAutofit/>
          </a:bodyPr>
          <a:lstStyle/>
          <a:p>
            <a:pPr marL="0" lvl="0" indent="88899">
              <a:spcBef>
                <a:spcPts val="0"/>
              </a:spcBef>
              <a:buNone/>
            </a:pPr>
            <a:endParaRPr/>
          </a:p>
        </p:txBody>
      </p:sp>
    </p:spTree>
    <p:extLst>
      <p:ext uri="{BB962C8B-B14F-4D97-AF65-F5344CB8AC3E}">
        <p14:creationId xmlns:p14="http://schemas.microsoft.com/office/powerpoint/2010/main" val="287391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1219200" y="3257550"/>
            <a:ext cx="6705600" cy="3086100"/>
          </a:xfrm>
          <a:prstGeom prst="rect">
            <a:avLst/>
          </a:prstGeom>
        </p:spPr>
        <p:txBody>
          <a:bodyPr wrap="square" lIns="91425" tIns="91425" rIns="91425" bIns="91425" anchor="t" anchorCtr="0">
            <a:noAutofit/>
          </a:bodyPr>
          <a:lstStyle/>
          <a:p>
            <a:pPr marL="0" lvl="0" indent="88899">
              <a:spcBef>
                <a:spcPts val="0"/>
              </a:spcBef>
              <a:buNone/>
            </a:pPr>
            <a:endParaRPr/>
          </a:p>
        </p:txBody>
      </p:sp>
    </p:spTree>
    <p:extLst>
      <p:ext uri="{BB962C8B-B14F-4D97-AF65-F5344CB8AC3E}">
        <p14:creationId xmlns:p14="http://schemas.microsoft.com/office/powerpoint/2010/main" val="833717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1219200" y="3257550"/>
            <a:ext cx="6705600" cy="3086100"/>
          </a:xfrm>
          <a:prstGeom prst="rect">
            <a:avLst/>
          </a:prstGeom>
        </p:spPr>
        <p:txBody>
          <a:bodyPr wrap="square" lIns="91425" tIns="91425" rIns="91425" bIns="91425" anchor="t" anchorCtr="0">
            <a:noAutofit/>
          </a:bodyPr>
          <a:lstStyle/>
          <a:p>
            <a:pPr marL="0" lvl="0" indent="88899">
              <a:spcBef>
                <a:spcPts val="0"/>
              </a:spcBef>
              <a:buNone/>
            </a:pPr>
            <a:endParaRPr/>
          </a:p>
        </p:txBody>
      </p:sp>
    </p:spTree>
    <p:extLst>
      <p:ext uri="{BB962C8B-B14F-4D97-AF65-F5344CB8AC3E}">
        <p14:creationId xmlns:p14="http://schemas.microsoft.com/office/powerpoint/2010/main" val="238062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1219200" y="3257550"/>
            <a:ext cx="6705600" cy="3086100"/>
          </a:xfrm>
          <a:prstGeom prst="rect">
            <a:avLst/>
          </a:prstGeom>
        </p:spPr>
        <p:txBody>
          <a:bodyPr wrap="square" lIns="91425" tIns="91425" rIns="91425" bIns="91425" anchor="t" anchorCtr="0">
            <a:noAutofit/>
          </a:bodyPr>
          <a:lstStyle/>
          <a:p>
            <a:pPr marL="0" lvl="0" indent="88899">
              <a:spcBef>
                <a:spcPts val="0"/>
              </a:spcBef>
              <a:buNone/>
            </a:pPr>
            <a:endParaRPr/>
          </a:p>
        </p:txBody>
      </p:sp>
    </p:spTree>
    <p:extLst>
      <p:ext uri="{BB962C8B-B14F-4D97-AF65-F5344CB8AC3E}">
        <p14:creationId xmlns:p14="http://schemas.microsoft.com/office/powerpoint/2010/main" val="49364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58" name="Shape 58"/>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11089818" y="6404292"/>
            <a:ext cx="263983" cy="26924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888888"/>
              </a:buClr>
              <a:buSzPts val="1200"/>
              <a:buFont typeface="Calibri"/>
              <a:buNone/>
            </a:pPr>
            <a:fld id="{00000000-1234-1234-1234-123412341234}" type="slidenum">
              <a:rPr lang="et-EE" sz="1200" b="0" i="0" u="none" strike="noStrike" cap="none">
                <a:solidFill>
                  <a:srgbClr val="888888"/>
                </a:solidFill>
                <a:latin typeface="Calibri"/>
                <a:ea typeface="Calibri"/>
                <a:cs typeface="Calibri"/>
                <a:sym typeface="Calibri"/>
              </a:rPr>
              <a:t>‹#›</a:t>
            </a:fld>
            <a:endParaRPr lang="et-EE"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rgbClr val="000000"/>
              </a:buClr>
              <a:buSzPts val="6000"/>
              <a:buFont typeface="Calibri"/>
              <a:buNone/>
              <a:defRPr sz="60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81" name="Shape 81"/>
          <p:cNvSpPr txBox="1">
            <a:spLocks noGrp="1"/>
          </p:cNvSpPr>
          <p:nvPr>
            <p:ph type="body" idx="1"/>
          </p:nvPr>
        </p:nvSpPr>
        <p:spPr>
          <a:xfrm>
            <a:off x="831850" y="4589462"/>
            <a:ext cx="10515600" cy="15001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11089818" y="6404292"/>
            <a:ext cx="263983" cy="26924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888888"/>
              </a:buClr>
              <a:buSzPts val="1200"/>
              <a:buFont typeface="Calibri"/>
              <a:buNone/>
            </a:pPr>
            <a:fld id="{00000000-1234-1234-1234-123412341234}" type="slidenum">
              <a:rPr lang="et-EE" sz="1200" b="0" i="0" u="none" strike="noStrike" cap="none">
                <a:solidFill>
                  <a:srgbClr val="888888"/>
                </a:solidFill>
                <a:latin typeface="Calibri"/>
                <a:ea typeface="Calibri"/>
                <a:cs typeface="Calibri"/>
                <a:sym typeface="Calibri"/>
              </a:rPr>
              <a:t>‹#›</a:t>
            </a:fld>
            <a:endParaRPr lang="et-EE"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mpariso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839787" y="365125"/>
            <a:ext cx="10515601"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85" name="Shape 85"/>
          <p:cNvSpPr txBox="1">
            <a:spLocks noGrp="1"/>
          </p:cNvSpPr>
          <p:nvPr>
            <p:ph type="body" idx="1"/>
          </p:nvPr>
        </p:nvSpPr>
        <p:spPr>
          <a:xfrm>
            <a:off x="839787" y="1681163"/>
            <a:ext cx="5157789" cy="823913"/>
          </a:xfrm>
          <a:prstGeom prst="rect">
            <a:avLst/>
          </a:prstGeom>
          <a:noFill/>
          <a:ln>
            <a:noFill/>
          </a:ln>
        </p:spPr>
        <p:txBody>
          <a:bodyPr wrap="square" lIns="91425" tIns="91425" rIns="91425" bIns="91425" anchor="b" anchorCtr="0"/>
          <a:lstStyle>
            <a:lvl1pPr marL="0" marR="0" lvl="0" indent="0" algn="l" rtl="0">
              <a:lnSpc>
                <a:spcPct val="90000"/>
              </a:lnSpc>
              <a:spcBef>
                <a:spcPts val="1000"/>
              </a:spcBef>
              <a:spcAft>
                <a:spcPts val="0"/>
              </a:spcAft>
              <a:buClr>
                <a:srgbClr val="000000"/>
              </a:buClr>
              <a:buSzPts val="2400"/>
              <a:buFont typeface="Arial"/>
              <a:buNone/>
              <a:defRPr sz="2400" b="1"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6" name="Shape 86"/>
          <p:cNvSpPr txBox="1">
            <a:spLocks noGrp="1"/>
          </p:cNvSpPr>
          <p:nvPr>
            <p:ph type="body" idx="2"/>
          </p:nvPr>
        </p:nvSpPr>
        <p:spPr>
          <a:xfrm>
            <a:off x="6172200" y="1681163"/>
            <a:ext cx="5183188" cy="823913"/>
          </a:xfrm>
          <a:prstGeom prst="rect">
            <a:avLst/>
          </a:prstGeom>
          <a:noFill/>
          <a:ln>
            <a:noFill/>
          </a:ln>
        </p:spPr>
        <p:txBody>
          <a:bodyPr wrap="square" lIns="91425" tIns="91425" rIns="91425" bIns="91425" anchor="b" anchorCtr="0"/>
          <a:lstStyle>
            <a:lvl1pPr marL="228600" marR="0" lvl="0" indent="-50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11089818" y="6404292"/>
            <a:ext cx="263983" cy="26924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888888"/>
              </a:buClr>
              <a:buSzPts val="1200"/>
              <a:buFont typeface="Calibri"/>
              <a:buNone/>
            </a:pPr>
            <a:fld id="{00000000-1234-1234-1234-123412341234}" type="slidenum">
              <a:rPr lang="et-EE" sz="1200" b="0" i="0" u="none" strike="noStrike" cap="none">
                <a:solidFill>
                  <a:srgbClr val="888888"/>
                </a:solidFill>
                <a:latin typeface="Calibri"/>
                <a:ea typeface="Calibri"/>
                <a:cs typeface="Calibri"/>
                <a:sym typeface="Calibri"/>
              </a:rPr>
              <a:t>‹#›</a:t>
            </a:fld>
            <a:endParaRPr lang="et-EE"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11089818" y="6404292"/>
            <a:ext cx="263983" cy="26924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888888"/>
              </a:buClr>
              <a:buSzPts val="1200"/>
              <a:buFont typeface="Calibri"/>
              <a:buNone/>
            </a:pPr>
            <a:fld id="{00000000-1234-1234-1234-123412341234}" type="slidenum">
              <a:rPr lang="et-EE" sz="1200" b="0" i="0" u="none" strike="noStrike" cap="none">
                <a:solidFill>
                  <a:srgbClr val="888888"/>
                </a:solidFill>
                <a:latin typeface="Calibri"/>
                <a:ea typeface="Calibri"/>
                <a:cs typeface="Calibri"/>
                <a:sym typeface="Calibri"/>
              </a:rPr>
              <a:t>‹#›</a:t>
            </a:fld>
            <a:endParaRPr lang="et-EE"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839787" y="457200"/>
            <a:ext cx="3932239"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93" name="Shape 93"/>
          <p:cNvSpPr txBox="1">
            <a:spLocks noGrp="1"/>
          </p:cNvSpPr>
          <p:nvPr>
            <p:ph type="body" idx="1"/>
          </p:nvPr>
        </p:nvSpPr>
        <p:spPr>
          <a:xfrm>
            <a:off x="5183187" y="987425"/>
            <a:ext cx="6172201" cy="4873625"/>
          </a:xfrm>
          <a:prstGeom prst="rect">
            <a:avLst/>
          </a:prstGeom>
          <a:noFill/>
          <a:ln>
            <a:noFill/>
          </a:ln>
        </p:spPr>
        <p:txBody>
          <a:bodyPr wrap="square" lIns="91425" tIns="91425" rIns="91425" bIns="91425" anchor="t" anchorCtr="0"/>
          <a:lstStyle>
            <a:lvl1pPr marL="228600" marR="0" lvl="0" indent="-25400" algn="l" rtl="0">
              <a:lnSpc>
                <a:spcPct val="90000"/>
              </a:lnSpc>
              <a:spcBef>
                <a:spcPts val="10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718457" marR="0" lvl="1" indent="-58057" algn="l" rtl="0">
              <a:lnSpc>
                <a:spcPct val="90000"/>
              </a:lnSpc>
              <a:spcBef>
                <a:spcPts val="10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219200" marR="0" lvl="2" indent="-101600" algn="l" rtl="0">
              <a:lnSpc>
                <a:spcPct val="90000"/>
              </a:lnSpc>
              <a:spcBef>
                <a:spcPts val="10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737360" marR="0" lvl="3" indent="-162560" algn="l" rtl="0">
              <a:lnSpc>
                <a:spcPct val="90000"/>
              </a:lnSpc>
              <a:spcBef>
                <a:spcPts val="10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194560" marR="0" lvl="4" indent="-162560" algn="l" rtl="0">
              <a:lnSpc>
                <a:spcPct val="90000"/>
              </a:lnSpc>
              <a:spcBef>
                <a:spcPts val="10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94" name="Shape 94"/>
          <p:cNvSpPr txBox="1">
            <a:spLocks noGrp="1"/>
          </p:cNvSpPr>
          <p:nvPr>
            <p:ph type="body" idx="2"/>
          </p:nvPr>
        </p:nvSpPr>
        <p:spPr>
          <a:xfrm>
            <a:off x="839787" y="2057400"/>
            <a:ext cx="3932239" cy="3811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11089818" y="6404292"/>
            <a:ext cx="263983" cy="26924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888888"/>
              </a:buClr>
              <a:buSzPts val="1200"/>
              <a:buFont typeface="Calibri"/>
              <a:buNone/>
            </a:pPr>
            <a:fld id="{00000000-1234-1234-1234-123412341234}" type="slidenum">
              <a:rPr lang="et-EE" sz="1200" b="0" i="0" u="none" strike="noStrike" cap="none">
                <a:solidFill>
                  <a:srgbClr val="888888"/>
                </a:solidFill>
                <a:latin typeface="Calibri"/>
                <a:ea typeface="Calibri"/>
                <a:cs typeface="Calibri"/>
                <a:sym typeface="Calibri"/>
              </a:rPr>
              <a:t>‹#›</a:t>
            </a:fld>
            <a:endParaRPr lang="et-EE"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39787" y="457200"/>
            <a:ext cx="3932239"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98" name="Shape 98"/>
          <p:cNvSpPr>
            <a:spLocks noGrp="1"/>
          </p:cNvSpPr>
          <p:nvPr>
            <p:ph type="pic" idx="2"/>
          </p:nvPr>
        </p:nvSpPr>
        <p:spPr>
          <a:xfrm>
            <a:off x="5183187" y="987425"/>
            <a:ext cx="6172201" cy="4873625"/>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99" name="Shape 99"/>
          <p:cNvSpPr txBox="1">
            <a:spLocks noGrp="1"/>
          </p:cNvSpPr>
          <p:nvPr>
            <p:ph type="body" idx="1"/>
          </p:nvPr>
        </p:nvSpPr>
        <p:spPr>
          <a:xfrm>
            <a:off x="839787" y="2057400"/>
            <a:ext cx="3932239"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rgbClr val="000000"/>
              </a:buClr>
              <a:buSzPts val="1600"/>
              <a:buFont typeface="Arial"/>
              <a:buNone/>
              <a:defRPr sz="16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00" name="Shape 100"/>
          <p:cNvSpPr txBox="1">
            <a:spLocks noGrp="1"/>
          </p:cNvSpPr>
          <p:nvPr>
            <p:ph type="sldNum" idx="12"/>
          </p:nvPr>
        </p:nvSpPr>
        <p:spPr>
          <a:xfrm>
            <a:off x="11089818" y="6404292"/>
            <a:ext cx="263983" cy="26924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888888"/>
              </a:buClr>
              <a:buSzPts val="1200"/>
              <a:buFont typeface="Calibri"/>
              <a:buNone/>
            </a:pPr>
            <a:fld id="{00000000-1234-1234-1234-123412341234}" type="slidenum">
              <a:rPr lang="et-EE" sz="1200" b="0" i="0" u="none" strike="noStrike" cap="none">
                <a:solidFill>
                  <a:srgbClr val="888888"/>
                </a:solidFill>
                <a:latin typeface="Calibri"/>
                <a:ea typeface="Calibri"/>
                <a:cs typeface="Calibri"/>
                <a:sym typeface="Calibri"/>
              </a:rPr>
              <a:t>‹#›</a:t>
            </a:fld>
            <a:endParaRPr lang="et-EE"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03" name="Shape 103"/>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11089818" y="6404292"/>
            <a:ext cx="263983" cy="26924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888888"/>
              </a:buClr>
              <a:buSzPts val="1200"/>
              <a:buFont typeface="Calibri"/>
              <a:buNone/>
            </a:pPr>
            <a:fld id="{00000000-1234-1234-1234-123412341234}" type="slidenum">
              <a:rPr lang="et-EE" sz="1200" b="0" i="0" u="none" strike="noStrike" cap="none">
                <a:solidFill>
                  <a:srgbClr val="888888"/>
                </a:solidFill>
                <a:latin typeface="Calibri"/>
                <a:ea typeface="Calibri"/>
                <a:cs typeface="Calibri"/>
                <a:sym typeface="Calibri"/>
              </a:rPr>
              <a:t>‹#›</a:t>
            </a:fld>
            <a:endParaRPr lang="et-EE"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8724900" y="365125"/>
            <a:ext cx="2628900" cy="5811838"/>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07" name="Shape 107"/>
          <p:cNvSpPr txBox="1">
            <a:spLocks noGrp="1"/>
          </p:cNvSpPr>
          <p:nvPr>
            <p:ph type="body" idx="1"/>
          </p:nvPr>
        </p:nvSpPr>
        <p:spPr>
          <a:xfrm>
            <a:off x="838200" y="365125"/>
            <a:ext cx="7734300" cy="58118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08" name="Shape 108"/>
          <p:cNvSpPr txBox="1">
            <a:spLocks noGrp="1"/>
          </p:cNvSpPr>
          <p:nvPr>
            <p:ph type="sldNum" idx="12"/>
          </p:nvPr>
        </p:nvSpPr>
        <p:spPr>
          <a:xfrm>
            <a:off x="11089818" y="6404292"/>
            <a:ext cx="263983" cy="26924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888888"/>
              </a:buClr>
              <a:buSzPts val="1200"/>
              <a:buFont typeface="Calibri"/>
              <a:buNone/>
            </a:pPr>
            <a:fld id="{00000000-1234-1234-1234-123412341234}" type="slidenum">
              <a:rPr lang="et-EE" sz="1200" b="0" i="0" u="none" strike="noStrike" cap="none">
                <a:solidFill>
                  <a:srgbClr val="888888"/>
                </a:solidFill>
                <a:latin typeface="Calibri"/>
                <a:ea typeface="Calibri"/>
                <a:cs typeface="Calibri"/>
                <a:sym typeface="Calibri"/>
              </a:rPr>
              <a:t>‹#›</a:t>
            </a:fld>
            <a:endParaRPr lang="et-EE"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1524000" y="1122362"/>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spcAft>
                <a:spcPts val="0"/>
              </a:spcAft>
              <a:buClr>
                <a:schemeClr val="dk1"/>
              </a:buClr>
              <a:buSzPts val="6000"/>
              <a:buFont typeface="Helvetica Neue"/>
              <a:buNone/>
              <a:defRPr sz="6000" b="0" i="0" u="none" strike="noStrike" cap="none">
                <a:solidFill>
                  <a:schemeClr val="dk1"/>
                </a:solidFill>
                <a:latin typeface="Helvetica Neue"/>
                <a:ea typeface="Helvetica Neue"/>
                <a:cs typeface="Helvetica Neue"/>
                <a:sym typeface="Helvetica Neue"/>
              </a:defRPr>
            </a:lvl1pPr>
            <a:lvl2pPr marL="0" marR="0" lvl="1" indent="0" algn="l" rtl="0">
              <a:lnSpc>
                <a:spcPct val="9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62" name="Shape 62"/>
          <p:cNvSpPr txBox="1">
            <a:spLocks noGrp="1"/>
          </p:cNvSpPr>
          <p:nvPr>
            <p:ph type="subTitle" idx="1"/>
          </p:nvPr>
        </p:nvSpPr>
        <p:spPr>
          <a:xfrm>
            <a:off x="1524000" y="3602045"/>
            <a:ext cx="9144000" cy="1655761"/>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1pPr>
            <a:lvl2pPr marL="457200" marR="0" lvl="1" indent="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2pPr>
            <a:lvl3pPr marL="914400" marR="0" lvl="2" indent="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Helvetica Neue"/>
                <a:ea typeface="Helvetica Neue"/>
                <a:cs typeface="Helvetica Neue"/>
                <a:sym typeface="Helvetica Neue"/>
              </a:defRPr>
            </a:lvl3pPr>
            <a:lvl4pPr marL="1371600" marR="0" lvl="3"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Helvetica Neue"/>
                <a:ea typeface="Helvetica Neue"/>
                <a:cs typeface="Helvetica Neue"/>
                <a:sym typeface="Helvetica Neue"/>
              </a:defRPr>
            </a:lvl4pPr>
            <a:lvl5pPr marL="1828800" marR="0" lvl="4"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Helvetica Neue"/>
                <a:ea typeface="Helvetica Neue"/>
                <a:cs typeface="Helvetica Neue"/>
                <a:sym typeface="Helvetica Neue"/>
              </a:defRPr>
            </a:lvl5pPr>
            <a:lvl6pPr marL="2286000" marR="0" lvl="5"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838206" y="6356358"/>
            <a:ext cx="2743199"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Helvetica Neue"/>
              <a:buNone/>
              <a:defRPr sz="1200" b="0" i="0" u="none" strike="noStrike" cap="none">
                <a:solidFill>
                  <a:srgbClr val="888888"/>
                </a:solidFill>
                <a:latin typeface="Helvetica Neue"/>
                <a:ea typeface="Helvetica Neue"/>
                <a:cs typeface="Helvetica Neue"/>
                <a:sym typeface="Helvetica Neue"/>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4038600" y="6356358"/>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Helvetica Neue"/>
              <a:buNone/>
              <a:defRPr sz="1200" b="0" i="0" u="none" strike="noStrike" cap="none">
                <a:solidFill>
                  <a:srgbClr val="888888"/>
                </a:solidFill>
                <a:latin typeface="Helvetica Neue"/>
                <a:ea typeface="Helvetica Neue"/>
                <a:cs typeface="Helvetica Neue"/>
                <a:sym typeface="Helvetica Neue"/>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8610606" y="6356358"/>
            <a:ext cx="2743199" cy="365125"/>
          </a:xfrm>
          <a:prstGeom prst="rect">
            <a:avLst/>
          </a:prstGeom>
          <a:noFill/>
          <a:ln>
            <a:noFill/>
          </a:ln>
        </p:spPr>
        <p:txBody>
          <a:bodyPr wrap="square" lIns="91425" tIns="45700" rIns="91425" bIns="45700" anchor="ctr" anchorCtr="0">
            <a:noAutofit/>
          </a:bodyPr>
          <a:lstStyle/>
          <a:p>
            <a:pPr marL="0" marR="0" lvl="0" indent="-19050" algn="r" rtl="0">
              <a:lnSpc>
                <a:spcPct val="100000"/>
              </a:lnSpc>
              <a:spcBef>
                <a:spcPts val="0"/>
              </a:spcBef>
              <a:spcAft>
                <a:spcPts val="0"/>
              </a:spcAft>
              <a:buClr>
                <a:srgbClr val="888888"/>
              </a:buClr>
              <a:buSzPts val="300"/>
              <a:buFont typeface="Helvetica Neue"/>
              <a:buNone/>
            </a:pPr>
            <a:fld id="{00000000-1234-1234-1234-123412341234}" type="slidenum">
              <a:rPr lang="et-EE" sz="1200" b="0" i="0" u="none" strike="noStrike" cap="none">
                <a:solidFill>
                  <a:srgbClr val="888888"/>
                </a:solidFill>
                <a:latin typeface="Helvetica Neue"/>
                <a:ea typeface="Helvetica Neue"/>
                <a:cs typeface="Helvetica Neue"/>
                <a:sym typeface="Helvetica Neue"/>
              </a:rPr>
              <a:t>‹#›</a:t>
            </a:fld>
            <a:endParaRPr lang="et-EE" sz="1200" b="0" i="0" u="none" strike="noStrike" cap="none">
              <a:solidFill>
                <a:srgbClr val="888888"/>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109411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54" name="Shape 54"/>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11089818" y="6404292"/>
            <a:ext cx="263983" cy="269241"/>
          </a:xfrm>
          <a:prstGeom prst="rect">
            <a:avLst/>
          </a:prstGeom>
          <a:noFill/>
          <a:ln>
            <a:noFill/>
          </a:ln>
        </p:spPr>
        <p:txBody>
          <a:bodyPr wrap="square" lIns="45700" tIns="45700" rIns="45700" bIns="45700" anchor="ctr" anchorCtr="0">
            <a:noAutofit/>
          </a:bodyPr>
          <a:lstStyle/>
          <a:p>
            <a:pPr marL="0" marR="0" lvl="0" indent="-76200" algn="r" rtl="0">
              <a:lnSpc>
                <a:spcPct val="100000"/>
              </a:lnSpc>
              <a:spcBef>
                <a:spcPts val="0"/>
              </a:spcBef>
              <a:spcAft>
                <a:spcPts val="0"/>
              </a:spcAft>
              <a:buClr>
                <a:srgbClr val="888888"/>
              </a:buClr>
              <a:buSzPts val="1200"/>
              <a:buFont typeface="Calibri"/>
              <a:buNone/>
            </a:pPr>
            <a:fld id="{00000000-1234-1234-1234-123412341234}" type="slidenum">
              <a:rPr lang="et-EE" sz="1200" b="0" i="0" u="none" strike="noStrike" cap="none">
                <a:solidFill>
                  <a:srgbClr val="888888"/>
                </a:solidFill>
                <a:latin typeface="Calibri"/>
                <a:ea typeface="Calibri"/>
                <a:cs typeface="Calibri"/>
                <a:sym typeface="Calibri"/>
              </a:rPr>
              <a:t>‹#›</a:t>
            </a:fld>
            <a:endParaRPr lang="et-EE"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 id="2147483662" r:id="rId2"/>
    <p:sldLayoutId id="2147483663" r:id="rId3"/>
    <p:sldLayoutId id="2147483664" r:id="rId4"/>
    <p:sldLayoutId id="2147483665" r:id="rId5"/>
    <p:sldLayoutId id="2147483666" r:id="rId6"/>
    <p:sldLayoutId id="2147483667" r:id="rId7"/>
    <p:sldLayoutId id="2147483668" r:id="rId8"/>
    <p:sldLayoutId id="214748367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p:nvPr/>
        </p:nvSpPr>
        <p:spPr>
          <a:xfrm>
            <a:off x="753302" y="4343826"/>
            <a:ext cx="10943491" cy="713016"/>
          </a:xfrm>
          <a:prstGeom prst="rect">
            <a:avLst/>
          </a:prstGeom>
          <a:noFill/>
          <a:ln>
            <a:noFill/>
          </a:ln>
        </p:spPr>
        <p:txBody>
          <a:bodyPr wrap="square" lIns="45700" tIns="45700" rIns="45700" bIns="45700" anchor="t" anchorCtr="0">
            <a:noAutofit/>
          </a:bodyPr>
          <a:lstStyle/>
          <a:p>
            <a:pPr marL="0" marR="0" lvl="0" indent="-279400" algn="r" rtl="0">
              <a:lnSpc>
                <a:spcPct val="90000"/>
              </a:lnSpc>
              <a:spcBef>
                <a:spcPts val="0"/>
              </a:spcBef>
              <a:spcAft>
                <a:spcPts val="0"/>
              </a:spcAft>
              <a:buClr>
                <a:srgbClr val="000000"/>
              </a:buClr>
              <a:buSzPts val="4400"/>
              <a:buFont typeface="Helvetica Neue Light"/>
              <a:buNone/>
            </a:pPr>
            <a:r>
              <a:rPr lang="et-EE" sz="5400" b="1" dirty="0" smtClean="0">
                <a:latin typeface="Helvetica Neue Light"/>
                <a:ea typeface="Helvetica Neue Light"/>
                <a:cs typeface="Helvetica Neue Light"/>
                <a:sym typeface="Helvetica Neue Light"/>
              </a:rPr>
              <a:t>KESTVUSARUTELU</a:t>
            </a:r>
          </a:p>
          <a:p>
            <a:pPr marL="0" marR="0" lvl="0" indent="-279400" algn="r" rtl="0">
              <a:lnSpc>
                <a:spcPct val="90000"/>
              </a:lnSpc>
              <a:spcBef>
                <a:spcPts val="0"/>
              </a:spcBef>
              <a:spcAft>
                <a:spcPts val="0"/>
              </a:spcAft>
              <a:buClr>
                <a:srgbClr val="000000"/>
              </a:buClr>
              <a:buSzPts val="4400"/>
              <a:buFont typeface="Helvetica Neue Light"/>
              <a:buNone/>
            </a:pPr>
            <a:r>
              <a:rPr lang="et-EE" sz="3600" dirty="0" smtClean="0">
                <a:latin typeface="Helvetica Neue Light"/>
                <a:ea typeface="Helvetica Neue Light"/>
                <a:cs typeface="Helvetica Neue Light"/>
                <a:sym typeface="Helvetica Neue Light"/>
              </a:rPr>
              <a:t>Muraste, 10.05.2018</a:t>
            </a:r>
            <a:r>
              <a:rPr lang="et-EE" sz="3600" dirty="0">
                <a:latin typeface="Helvetica Neue Light"/>
                <a:ea typeface="Helvetica Neue Light"/>
                <a:cs typeface="Helvetica Neue Light"/>
                <a:sym typeface="Helvetica Neue Light"/>
              </a:rPr>
              <a:t/>
            </a:r>
            <a:br>
              <a:rPr lang="et-EE" sz="3600" dirty="0">
                <a:latin typeface="Helvetica Neue Light"/>
                <a:ea typeface="Helvetica Neue Light"/>
                <a:cs typeface="Helvetica Neue Light"/>
                <a:sym typeface="Helvetica Neue Light"/>
              </a:rPr>
            </a:br>
            <a:endParaRPr lang="et-EE" sz="3600" dirty="0">
              <a:latin typeface="Helvetica Neue Light"/>
              <a:ea typeface="Helvetica Neue Light"/>
              <a:cs typeface="Helvetica Neue Light"/>
              <a:sym typeface="Helvetica Neue Light"/>
            </a:endParaRPr>
          </a:p>
        </p:txBody>
      </p:sp>
      <p:sp>
        <p:nvSpPr>
          <p:cNvPr id="3" name="Shape 113"/>
          <p:cNvSpPr/>
          <p:nvPr/>
        </p:nvSpPr>
        <p:spPr>
          <a:xfrm>
            <a:off x="753302" y="5209242"/>
            <a:ext cx="10943491" cy="713016"/>
          </a:xfrm>
          <a:prstGeom prst="rect">
            <a:avLst/>
          </a:prstGeom>
          <a:noFill/>
          <a:ln>
            <a:noFill/>
          </a:ln>
        </p:spPr>
        <p:txBody>
          <a:bodyPr wrap="square" lIns="45700" tIns="45700" rIns="45700" bIns="45700" anchor="t" anchorCtr="0">
            <a:noAutofit/>
          </a:bodyPr>
          <a:lstStyle/>
          <a:p>
            <a:pPr marL="0" marR="0" lvl="0" indent="-279400" algn="r" rtl="0">
              <a:lnSpc>
                <a:spcPct val="90000"/>
              </a:lnSpc>
              <a:spcBef>
                <a:spcPts val="0"/>
              </a:spcBef>
              <a:spcAft>
                <a:spcPts val="0"/>
              </a:spcAft>
              <a:buClr>
                <a:srgbClr val="000000"/>
              </a:buClr>
              <a:buSzPts val="4400"/>
              <a:buFont typeface="Helvetica Neue Light"/>
              <a:buNone/>
            </a:pPr>
            <a:endParaRPr lang="et-EE" sz="2800" dirty="0">
              <a:latin typeface="Helvetica Neue Light"/>
              <a:ea typeface="Helvetica Neue Light"/>
              <a:cs typeface="Helvetica Neue Light"/>
              <a:sym typeface="Helvetica Neue Ligh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p:nvPr/>
        </p:nvSpPr>
        <p:spPr>
          <a:xfrm>
            <a:off x="0" y="1150883"/>
            <a:ext cx="12192000" cy="5265683"/>
          </a:xfrm>
          <a:prstGeom prst="rect">
            <a:avLst/>
          </a:prstGeom>
          <a:noFill/>
          <a:ln>
            <a:noFill/>
          </a:ln>
        </p:spPr>
        <p:txBody>
          <a:bodyPr wrap="square" lIns="91425" tIns="91425" rIns="91425" bIns="91425" anchor="t" anchorCtr="0">
            <a:noAutofit/>
          </a:bodyPr>
          <a:lstStyle/>
          <a:p>
            <a:endParaRPr lang="et-EE" sz="4000" dirty="0"/>
          </a:p>
        </p:txBody>
      </p:sp>
      <p:sp>
        <p:nvSpPr>
          <p:cNvPr id="119" name="Shape 119"/>
          <p:cNvSpPr txBox="1">
            <a:spLocks noGrp="1"/>
          </p:cNvSpPr>
          <p:nvPr>
            <p:ph type="title"/>
          </p:nvPr>
        </p:nvSpPr>
        <p:spPr>
          <a:xfrm>
            <a:off x="455517" y="188640"/>
            <a:ext cx="11380421" cy="1325700"/>
          </a:xfrm>
          <a:prstGeom prst="rect">
            <a:avLst/>
          </a:prstGeom>
          <a:noFill/>
          <a:ln>
            <a:noFill/>
          </a:ln>
        </p:spPr>
        <p:txBody>
          <a:bodyPr wrap="square" lIns="45700" tIns="45700" rIns="45700" bIns="45700" anchor="ctr" anchorCtr="0">
            <a:noAutofit/>
          </a:bodyPr>
          <a:lstStyle/>
          <a:p>
            <a:pPr marL="0" marR="0" lvl="0" indent="-279400" algn="l" rtl="0">
              <a:lnSpc>
                <a:spcPct val="90000"/>
              </a:lnSpc>
              <a:spcBef>
                <a:spcPts val="0"/>
              </a:spcBef>
              <a:spcAft>
                <a:spcPts val="0"/>
              </a:spcAft>
              <a:buClr>
                <a:srgbClr val="000000"/>
              </a:buClr>
              <a:buSzPts val="4400"/>
              <a:buFont typeface="Helvetica Neue Light"/>
              <a:buNone/>
            </a:pPr>
            <a:r>
              <a:rPr lang="et-EE" dirty="0" smtClean="0">
                <a:latin typeface="Helvetica Neue Light"/>
                <a:ea typeface="Helvetica Neue Light"/>
                <a:cs typeface="Helvetica Neue Light"/>
                <a:sym typeface="Helvetica Neue Light"/>
              </a:rPr>
              <a:t>PROTSESS</a:t>
            </a:r>
            <a:endParaRPr lang="et-EE" dirty="0">
              <a:latin typeface="Helvetica Neue Light"/>
              <a:ea typeface="Helvetica Neue Light"/>
              <a:cs typeface="Helvetica Neue Light"/>
              <a:sym typeface="Helvetica Neue Light"/>
            </a:endParaRPr>
          </a:p>
        </p:txBody>
      </p:sp>
      <p:grpSp>
        <p:nvGrpSpPr>
          <p:cNvPr id="5" name="Group 4"/>
          <p:cNvGrpSpPr/>
          <p:nvPr/>
        </p:nvGrpSpPr>
        <p:grpSpPr>
          <a:xfrm>
            <a:off x="518032" y="1489145"/>
            <a:ext cx="10969403" cy="4614138"/>
            <a:chOff x="526055" y="1366076"/>
            <a:chExt cx="8327602" cy="3235750"/>
          </a:xfrm>
        </p:grpSpPr>
        <p:cxnSp>
          <p:nvCxnSpPr>
            <p:cNvPr id="6" name="Straight Connector 5"/>
            <p:cNvCxnSpPr/>
            <p:nvPr/>
          </p:nvCxnSpPr>
          <p:spPr>
            <a:xfrm>
              <a:off x="1329105" y="1502718"/>
              <a:ext cx="0" cy="1192267"/>
            </a:xfrm>
            <a:prstGeom prst="line">
              <a:avLst/>
            </a:prstGeom>
            <a:ln>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334395" y="1502718"/>
              <a:ext cx="1980000" cy="1057586"/>
            </a:xfrm>
            <a:prstGeom prst="rect">
              <a:avLst/>
            </a:prstGeom>
            <a:noFill/>
          </p:spPr>
          <p:txBody>
            <a:bodyPr wrap="square" rtlCol="0">
              <a:spAutoFit/>
            </a:bodyPr>
            <a:lstStyle/>
            <a:p>
              <a:r>
                <a:rPr lang="et-EE" sz="1200" b="1" dirty="0" smtClean="0">
                  <a:solidFill>
                    <a:schemeClr val="tx1">
                      <a:lumMod val="75000"/>
                      <a:lumOff val="25000"/>
                    </a:schemeClr>
                  </a:solidFill>
                </a:rPr>
                <a:t>Eeletapp</a:t>
              </a:r>
            </a:p>
            <a:p>
              <a:r>
                <a:rPr lang="et-EE" sz="1200" b="1" dirty="0" smtClean="0">
                  <a:solidFill>
                    <a:schemeClr val="tx1">
                      <a:lumMod val="75000"/>
                      <a:lumOff val="25000"/>
                    </a:schemeClr>
                  </a:solidFill>
                </a:rPr>
                <a:t>ARUTELUDE METOODIKA VÄLJATÖÖTAMINE JA TESTIMINE</a:t>
              </a:r>
            </a:p>
            <a:p>
              <a:r>
                <a:rPr lang="et-EE" sz="1100" dirty="0" smtClean="0">
                  <a:solidFill>
                    <a:schemeClr val="tx1">
                      <a:lumMod val="75000"/>
                      <a:lumOff val="25000"/>
                    </a:schemeClr>
                  </a:solidFill>
                </a:rPr>
                <a:t>- Fookusgruppide läbiviimine kohalike sädeinimeste ja ekspertidega</a:t>
              </a:r>
            </a:p>
            <a:p>
              <a:r>
                <a:rPr lang="et-EE" sz="1100" dirty="0" smtClean="0">
                  <a:solidFill>
                    <a:schemeClr val="tx1">
                      <a:lumMod val="75000"/>
                      <a:lumOff val="25000"/>
                    </a:schemeClr>
                  </a:solidFill>
                </a:rPr>
                <a:t>- Testarutelude (ca 5) läbiviimine erinevates paikkondades </a:t>
              </a:r>
            </a:p>
          </p:txBody>
        </p:sp>
        <p:sp>
          <p:nvSpPr>
            <p:cNvPr id="8" name="TextBox 7"/>
            <p:cNvSpPr txBox="1"/>
            <p:nvPr/>
          </p:nvSpPr>
          <p:spPr>
            <a:xfrm>
              <a:off x="5762835" y="1502718"/>
              <a:ext cx="1980000" cy="1316587"/>
            </a:xfrm>
            <a:prstGeom prst="rect">
              <a:avLst/>
            </a:prstGeom>
            <a:noFill/>
          </p:spPr>
          <p:txBody>
            <a:bodyPr wrap="square" rtlCol="0">
              <a:spAutoFit/>
            </a:bodyPr>
            <a:lstStyle/>
            <a:p>
              <a:r>
                <a:rPr lang="et-EE" sz="1200" b="1" dirty="0" smtClean="0">
                  <a:solidFill>
                    <a:schemeClr val="tx1">
                      <a:lumMod val="75000"/>
                      <a:lumOff val="25000"/>
                    </a:schemeClr>
                  </a:solidFill>
                </a:rPr>
                <a:t>Etapp IV</a:t>
              </a:r>
            </a:p>
            <a:p>
              <a:r>
                <a:rPr lang="et-EE" sz="1200" b="1" dirty="0" smtClean="0">
                  <a:solidFill>
                    <a:schemeClr val="tx1">
                      <a:lumMod val="75000"/>
                      <a:lumOff val="25000"/>
                    </a:schemeClr>
                  </a:solidFill>
                </a:rPr>
                <a:t>TEGEVUSTE ELLUVIIMINE</a:t>
              </a:r>
            </a:p>
            <a:p>
              <a:r>
                <a:rPr lang="et-EE" sz="1100" dirty="0" smtClean="0">
                  <a:solidFill>
                    <a:schemeClr val="tx1">
                      <a:lumMod val="75000"/>
                      <a:lumOff val="25000"/>
                    </a:schemeClr>
                  </a:solidFill>
                  <a:latin typeface="+mj-lt"/>
                </a:rPr>
                <a:t>- Igas paikkonnas oma kokkuleppe ja tegevuste elluviimine</a:t>
              </a:r>
            </a:p>
            <a:p>
              <a:r>
                <a:rPr lang="et-EE" sz="1100" dirty="0" smtClean="0">
                  <a:solidFill>
                    <a:schemeClr val="tx1">
                      <a:lumMod val="75000"/>
                      <a:lumOff val="25000"/>
                    </a:schemeClr>
                  </a:solidFill>
                  <a:latin typeface="+mj-lt"/>
                  <a:ea typeface="Helvetica Neue Light"/>
                  <a:cs typeface="Helvetica Neue Light"/>
                  <a:sym typeface="Helvetica Neue Light"/>
                </a:rPr>
                <a:t>- Ettepanekute viimine poliitikute ja poliitikakujundajateni</a:t>
              </a:r>
            </a:p>
            <a:p>
              <a:r>
                <a:rPr lang="et-EE" sz="1100" dirty="0" smtClean="0">
                  <a:solidFill>
                    <a:schemeClr val="tx1">
                      <a:lumMod val="75000"/>
                      <a:lumOff val="25000"/>
                    </a:schemeClr>
                  </a:solidFill>
                  <a:latin typeface="+mj-lt"/>
                  <a:ea typeface="Helvetica Neue Light"/>
                  <a:cs typeface="Helvetica Neue Light"/>
                  <a:sym typeface="Helvetica Neue Light"/>
                </a:rPr>
                <a:t>- Toetav kommunikatsioon meedias</a:t>
              </a:r>
            </a:p>
            <a:p>
              <a:endParaRPr lang="et-EE" sz="1100" dirty="0" smtClean="0">
                <a:solidFill>
                  <a:schemeClr val="tx1">
                    <a:lumMod val="75000"/>
                    <a:lumOff val="25000"/>
                  </a:schemeClr>
                </a:solidFill>
              </a:endParaRPr>
            </a:p>
            <a:p>
              <a:pPr marL="171450" indent="-171450">
                <a:buFontTx/>
                <a:buChar char="-"/>
              </a:pPr>
              <a:endParaRPr lang="et-EE" sz="1200" b="1" dirty="0" smtClean="0">
                <a:solidFill>
                  <a:schemeClr val="tx1">
                    <a:lumMod val="75000"/>
                    <a:lumOff val="25000"/>
                  </a:schemeClr>
                </a:solidFill>
              </a:endParaRPr>
            </a:p>
            <a:p>
              <a:endParaRPr lang="et-EE" sz="1100" dirty="0" smtClean="0">
                <a:solidFill>
                  <a:schemeClr val="tx1">
                    <a:lumMod val="75000"/>
                    <a:lumOff val="25000"/>
                  </a:schemeClr>
                </a:solidFill>
              </a:endParaRPr>
            </a:p>
          </p:txBody>
        </p:sp>
        <p:sp>
          <p:nvSpPr>
            <p:cNvPr id="9" name="TextBox 8"/>
            <p:cNvSpPr txBox="1"/>
            <p:nvPr/>
          </p:nvSpPr>
          <p:spPr>
            <a:xfrm>
              <a:off x="2435729" y="2972280"/>
              <a:ext cx="1980000" cy="1629546"/>
            </a:xfrm>
            <a:prstGeom prst="rect">
              <a:avLst/>
            </a:prstGeom>
            <a:noFill/>
          </p:spPr>
          <p:txBody>
            <a:bodyPr wrap="square" rtlCol="0">
              <a:spAutoFit/>
            </a:bodyPr>
            <a:lstStyle/>
            <a:p>
              <a:r>
                <a:rPr lang="et-EE" sz="1200" b="1" dirty="0" smtClean="0">
                  <a:solidFill>
                    <a:schemeClr val="tx1">
                      <a:lumMod val="75000"/>
                      <a:lumOff val="25000"/>
                    </a:schemeClr>
                  </a:solidFill>
                </a:rPr>
                <a:t>Etapp I</a:t>
              </a:r>
            </a:p>
            <a:p>
              <a:r>
                <a:rPr lang="et-EE" sz="1200" b="1" dirty="0" smtClean="0">
                  <a:solidFill>
                    <a:schemeClr val="tx1">
                      <a:lumMod val="75000"/>
                      <a:lumOff val="25000"/>
                    </a:schemeClr>
                  </a:solidFill>
                </a:rPr>
                <a:t>PROBLEEMI TEADVUSTAMINE</a:t>
              </a:r>
            </a:p>
            <a:p>
              <a:r>
                <a:rPr lang="et-EE" sz="1100" dirty="0" smtClean="0">
                  <a:solidFill>
                    <a:schemeClr val="tx1">
                      <a:lumMod val="75000"/>
                      <a:lumOff val="25000"/>
                    </a:schemeClr>
                  </a:solidFill>
                </a:rPr>
                <a:t>- Ülevaate andmine </a:t>
              </a:r>
              <a:r>
                <a:rPr lang="en-US" sz="1100" dirty="0" err="1" smtClean="0">
                  <a:solidFill>
                    <a:schemeClr val="tx1">
                      <a:lumMod val="75000"/>
                      <a:lumOff val="25000"/>
                    </a:schemeClr>
                  </a:solidFill>
                </a:rPr>
                <a:t>inimvara</a:t>
              </a:r>
              <a:r>
                <a:rPr lang="en-US" sz="1100" dirty="0" smtClean="0">
                  <a:solidFill>
                    <a:schemeClr val="tx1">
                      <a:lumMod val="75000"/>
                      <a:lumOff val="25000"/>
                    </a:schemeClr>
                  </a:solidFill>
                </a:rPr>
                <a:t> </a:t>
              </a:r>
              <a:r>
                <a:rPr lang="en-US" sz="1100" dirty="0" err="1" smtClean="0">
                  <a:solidFill>
                    <a:schemeClr val="tx1">
                      <a:lumMod val="75000"/>
                      <a:lumOff val="25000"/>
                    </a:schemeClr>
                  </a:solidFill>
                </a:rPr>
                <a:t>praegusest</a:t>
              </a:r>
              <a:r>
                <a:rPr lang="en-US" sz="1100" dirty="0" smtClean="0">
                  <a:solidFill>
                    <a:schemeClr val="tx1">
                      <a:lumMod val="75000"/>
                      <a:lumOff val="25000"/>
                    </a:schemeClr>
                  </a:solidFill>
                </a:rPr>
                <a:t> </a:t>
              </a:r>
              <a:r>
                <a:rPr lang="en-US" sz="1100" dirty="0" err="1" smtClean="0">
                  <a:solidFill>
                    <a:schemeClr val="tx1">
                      <a:lumMod val="75000"/>
                      <a:lumOff val="25000"/>
                    </a:schemeClr>
                  </a:solidFill>
                </a:rPr>
                <a:t>seisust</a:t>
              </a:r>
              <a:r>
                <a:rPr lang="et-EE" sz="1100" dirty="0" smtClean="0">
                  <a:solidFill>
                    <a:schemeClr val="tx1">
                      <a:lumMod val="75000"/>
                      <a:lumOff val="25000"/>
                    </a:schemeClr>
                  </a:solidFill>
                </a:rPr>
                <a:t> ning ohtudest, </a:t>
              </a:r>
              <a:r>
                <a:rPr lang="en-US" sz="1100" dirty="0" smtClean="0">
                  <a:solidFill>
                    <a:schemeClr val="tx1">
                      <a:lumMod val="75000"/>
                      <a:lumOff val="25000"/>
                    </a:schemeClr>
                  </a:solidFill>
                </a:rPr>
                <a:t> </a:t>
              </a:r>
              <a:r>
                <a:rPr lang="en-US" sz="1100" dirty="0" err="1" smtClean="0">
                  <a:solidFill>
                    <a:schemeClr val="tx1">
                      <a:lumMod val="75000"/>
                      <a:lumOff val="25000"/>
                    </a:schemeClr>
                  </a:solidFill>
                </a:rPr>
                <a:t>kui</a:t>
              </a:r>
              <a:r>
                <a:rPr lang="en-US" sz="1100" dirty="0" smtClean="0">
                  <a:solidFill>
                    <a:schemeClr val="tx1">
                      <a:lumMod val="75000"/>
                      <a:lumOff val="25000"/>
                    </a:schemeClr>
                  </a:solidFill>
                </a:rPr>
                <a:t> </a:t>
              </a:r>
              <a:r>
                <a:rPr lang="en-US" sz="1100" dirty="0" err="1" smtClean="0">
                  <a:solidFill>
                    <a:schemeClr val="tx1">
                      <a:lumMod val="75000"/>
                      <a:lumOff val="25000"/>
                    </a:schemeClr>
                  </a:solidFill>
                </a:rPr>
                <a:t>laseme</a:t>
              </a:r>
              <a:r>
                <a:rPr lang="en-US" sz="1100" dirty="0" smtClean="0">
                  <a:solidFill>
                    <a:schemeClr val="tx1">
                      <a:lumMod val="75000"/>
                      <a:lumOff val="25000"/>
                    </a:schemeClr>
                  </a:solidFill>
                </a:rPr>
                <a:t> </a:t>
              </a:r>
              <a:r>
                <a:rPr lang="en-US" sz="1100" dirty="0" err="1" smtClean="0">
                  <a:solidFill>
                    <a:schemeClr val="tx1">
                      <a:lumMod val="75000"/>
                      <a:lumOff val="25000"/>
                    </a:schemeClr>
                  </a:solidFill>
                </a:rPr>
                <a:t>sel</a:t>
              </a:r>
              <a:r>
                <a:rPr lang="en-US" sz="1100" dirty="0" smtClean="0">
                  <a:solidFill>
                    <a:schemeClr val="tx1">
                      <a:lumMod val="75000"/>
                      <a:lumOff val="25000"/>
                    </a:schemeClr>
                  </a:solidFill>
                </a:rPr>
                <a:t> </a:t>
              </a:r>
              <a:r>
                <a:rPr lang="en-US" sz="1100" dirty="0" err="1" smtClean="0">
                  <a:solidFill>
                    <a:schemeClr val="tx1">
                      <a:lumMod val="75000"/>
                      <a:lumOff val="25000"/>
                    </a:schemeClr>
                  </a:solidFill>
                </a:rPr>
                <a:t>isevoolu</a:t>
              </a:r>
              <a:r>
                <a:rPr lang="en-US" sz="1100" dirty="0" smtClean="0">
                  <a:solidFill>
                    <a:schemeClr val="tx1">
                      <a:lumMod val="75000"/>
                      <a:lumOff val="25000"/>
                    </a:schemeClr>
                  </a:solidFill>
                </a:rPr>
                <a:t> </a:t>
              </a:r>
              <a:r>
                <a:rPr lang="en-US" sz="1100" dirty="0" err="1" smtClean="0">
                  <a:solidFill>
                    <a:schemeClr val="tx1">
                      <a:lumMod val="75000"/>
                      <a:lumOff val="25000"/>
                    </a:schemeClr>
                  </a:solidFill>
                </a:rPr>
                <a:t>kulgeda</a:t>
              </a:r>
              <a:endParaRPr lang="et-EE" sz="1100" dirty="0">
                <a:solidFill>
                  <a:schemeClr val="tx1">
                    <a:lumMod val="75000"/>
                    <a:lumOff val="25000"/>
                  </a:schemeClr>
                </a:solidFill>
              </a:endParaRPr>
            </a:p>
            <a:p>
              <a:r>
                <a:rPr lang="en-US" sz="1100" dirty="0" smtClean="0">
                  <a:solidFill>
                    <a:schemeClr val="tx1">
                      <a:lumMod val="75000"/>
                      <a:lumOff val="25000"/>
                    </a:schemeClr>
                  </a:solidFill>
                </a:rPr>
                <a:t>- </a:t>
              </a:r>
              <a:r>
                <a:rPr lang="et-EE" sz="1100" dirty="0" smtClean="0">
                  <a:solidFill>
                    <a:schemeClr val="tx1">
                      <a:lumMod val="75000"/>
                      <a:lumOff val="25000"/>
                    </a:schemeClr>
                  </a:solidFill>
                </a:rPr>
                <a:t>I</a:t>
              </a:r>
              <a:r>
                <a:rPr lang="en-US" sz="1100" dirty="0" err="1" smtClean="0">
                  <a:solidFill>
                    <a:schemeClr val="tx1">
                      <a:lumMod val="75000"/>
                      <a:lumOff val="25000"/>
                    </a:schemeClr>
                  </a:solidFill>
                </a:rPr>
                <a:t>nimeste</a:t>
              </a:r>
              <a:r>
                <a:rPr lang="en-US" sz="1100" dirty="0" smtClean="0">
                  <a:solidFill>
                    <a:schemeClr val="tx1">
                      <a:lumMod val="75000"/>
                      <a:lumOff val="25000"/>
                    </a:schemeClr>
                  </a:solidFill>
                </a:rPr>
                <a:t> </a:t>
              </a:r>
              <a:r>
                <a:rPr lang="et-EE" sz="1100" dirty="0" smtClean="0">
                  <a:solidFill>
                    <a:schemeClr val="tx1">
                      <a:lumMod val="75000"/>
                      <a:lumOff val="25000"/>
                    </a:schemeClr>
                  </a:solidFill>
                </a:rPr>
                <a:t>murede ja hirmude </a:t>
              </a:r>
              <a:r>
                <a:rPr lang="en-US" sz="1100" dirty="0" err="1" smtClean="0">
                  <a:solidFill>
                    <a:schemeClr val="tx1">
                      <a:lumMod val="75000"/>
                      <a:lumOff val="25000"/>
                    </a:schemeClr>
                  </a:solidFill>
                </a:rPr>
                <a:t>kuulamine</a:t>
              </a:r>
              <a:endParaRPr lang="et-EE" sz="1100" dirty="0" smtClean="0">
                <a:solidFill>
                  <a:schemeClr val="tx1">
                    <a:lumMod val="75000"/>
                    <a:lumOff val="25000"/>
                  </a:schemeClr>
                </a:solidFill>
              </a:endParaRPr>
            </a:p>
            <a:p>
              <a:r>
                <a:rPr lang="et-EE" sz="1100" dirty="0" smtClean="0">
                  <a:solidFill>
                    <a:schemeClr val="tx1">
                      <a:lumMod val="75000"/>
                      <a:lumOff val="25000"/>
                    </a:schemeClr>
                  </a:solidFill>
                </a:rPr>
                <a:t>- Võimalike lahendussuundade teadvustamine (sh võimalused, piirangud, kulu riigieelarvele, teostusaeg) ja mida täna juba tehakse probleemi lahendamiseks</a:t>
              </a:r>
            </a:p>
            <a:p>
              <a:endParaRPr lang="en-US" sz="1100" dirty="0">
                <a:solidFill>
                  <a:schemeClr val="tx1">
                    <a:lumMod val="75000"/>
                    <a:lumOff val="25000"/>
                  </a:schemeClr>
                </a:solidFill>
              </a:endParaRPr>
            </a:p>
          </p:txBody>
        </p:sp>
        <p:sp>
          <p:nvSpPr>
            <p:cNvPr id="10" name="TextBox 9"/>
            <p:cNvSpPr txBox="1"/>
            <p:nvPr/>
          </p:nvSpPr>
          <p:spPr>
            <a:xfrm>
              <a:off x="6873657" y="2972280"/>
              <a:ext cx="1980000" cy="1273421"/>
            </a:xfrm>
            <a:prstGeom prst="rect">
              <a:avLst/>
            </a:prstGeom>
            <a:noFill/>
          </p:spPr>
          <p:txBody>
            <a:bodyPr wrap="square" rtlCol="0">
              <a:spAutoFit/>
            </a:bodyPr>
            <a:lstStyle/>
            <a:p>
              <a:r>
                <a:rPr lang="et-EE" sz="1200" b="1" dirty="0" smtClean="0">
                  <a:solidFill>
                    <a:schemeClr val="tx1">
                      <a:lumMod val="75000"/>
                      <a:lumOff val="25000"/>
                    </a:schemeClr>
                  </a:solidFill>
                </a:rPr>
                <a:t>Etapp I-IV </a:t>
              </a:r>
            </a:p>
            <a:p>
              <a:r>
                <a:rPr lang="et-EE" sz="1200" b="1" dirty="0" smtClean="0">
                  <a:solidFill>
                    <a:schemeClr val="tx1">
                      <a:lumMod val="75000"/>
                      <a:lumOff val="25000"/>
                    </a:schemeClr>
                  </a:solidFill>
                </a:rPr>
                <a:t>JÄRJEHOIDMINE</a:t>
              </a:r>
            </a:p>
            <a:p>
              <a:r>
                <a:rPr lang="et-EE" sz="1100" dirty="0" smtClean="0">
                  <a:solidFill>
                    <a:schemeClr val="tx1">
                      <a:lumMod val="75000"/>
                      <a:lumOff val="25000"/>
                    </a:schemeClr>
                  </a:solidFill>
                </a:rPr>
                <a:t>- Arutelude elluviimist  ja tulemusi jälgitakse veebiplatvormi abil, mis näitab seoseid eri paikkondade vahel ja koondab tervikpildi</a:t>
              </a:r>
            </a:p>
            <a:p>
              <a:r>
                <a:rPr lang="et-EE" sz="1100" dirty="0" smtClean="0">
                  <a:solidFill>
                    <a:schemeClr val="tx1">
                      <a:lumMod val="75000"/>
                      <a:lumOff val="25000"/>
                    </a:schemeClr>
                  </a:solidFill>
                </a:rPr>
                <a:t>- Platvormi abil saab positiivses mõttes survestada  kokkulepete jälgimist ning tegevuste elluviimist (sh mõju, teostusaega jne)</a:t>
              </a:r>
              <a:endParaRPr lang="en-US" sz="1100" dirty="0" smtClean="0">
                <a:solidFill>
                  <a:schemeClr val="tx1">
                    <a:lumMod val="75000"/>
                    <a:lumOff val="25000"/>
                  </a:schemeClr>
                </a:solidFill>
              </a:endParaRPr>
            </a:p>
          </p:txBody>
        </p:sp>
        <p:sp>
          <p:nvSpPr>
            <p:cNvPr id="11" name="TextBox 10"/>
            <p:cNvSpPr txBox="1"/>
            <p:nvPr/>
          </p:nvSpPr>
          <p:spPr>
            <a:xfrm>
              <a:off x="4659007" y="2972280"/>
              <a:ext cx="1980000" cy="1521630"/>
            </a:xfrm>
            <a:prstGeom prst="rect">
              <a:avLst/>
            </a:prstGeom>
            <a:noFill/>
          </p:spPr>
          <p:txBody>
            <a:bodyPr wrap="square" rtlCol="0">
              <a:spAutoFit/>
            </a:bodyPr>
            <a:lstStyle/>
            <a:p>
              <a:r>
                <a:rPr lang="et-EE" sz="1200" b="1" dirty="0" smtClean="0">
                  <a:solidFill>
                    <a:schemeClr val="tx1">
                      <a:lumMod val="75000"/>
                      <a:lumOff val="25000"/>
                    </a:schemeClr>
                  </a:solidFill>
                </a:rPr>
                <a:t>Etapp III</a:t>
              </a:r>
            </a:p>
            <a:p>
              <a:r>
                <a:rPr lang="et-EE" sz="1200" b="1" dirty="0" smtClean="0">
                  <a:solidFill>
                    <a:schemeClr val="tx1">
                      <a:lumMod val="75000"/>
                      <a:lumOff val="25000"/>
                    </a:schemeClr>
                  </a:solidFill>
                </a:rPr>
                <a:t>LAHENDUSTE VALIK</a:t>
              </a:r>
            </a:p>
            <a:p>
              <a:r>
                <a:rPr lang="et-EE" sz="1100" dirty="0" smtClean="0">
                  <a:solidFill>
                    <a:schemeClr val="tx1">
                      <a:lumMod val="75000"/>
                      <a:lumOff val="25000"/>
                    </a:schemeClr>
                  </a:solidFill>
                  <a:latin typeface="+mj-lt"/>
                </a:rPr>
                <a:t>- Kokkuleppe tegemine strateegia osas </a:t>
              </a:r>
            </a:p>
            <a:p>
              <a:pPr lvl="0"/>
              <a:r>
                <a:rPr lang="et-EE" sz="1100" dirty="0" smtClean="0">
                  <a:solidFill>
                    <a:schemeClr val="tx1">
                      <a:lumMod val="75000"/>
                      <a:lumOff val="25000"/>
                    </a:schemeClr>
                  </a:solidFill>
                  <a:latin typeface="+mj-lt"/>
                </a:rPr>
                <a:t>- Lahenduste valiku tegemine ja e</a:t>
              </a:r>
              <a:r>
                <a:rPr lang="et-EE" sz="1100" dirty="0" smtClean="0">
                  <a:solidFill>
                    <a:schemeClr val="tx1">
                      <a:lumMod val="75000"/>
                      <a:lumOff val="25000"/>
                    </a:schemeClr>
                  </a:solidFill>
                  <a:latin typeface="+mj-lt"/>
                  <a:ea typeface="Helvetica Neue Light"/>
                  <a:cs typeface="Helvetica Neue Light"/>
                  <a:sym typeface="Helvetica Neue Light"/>
                </a:rPr>
                <a:t>ttepanekute esitamine kohalikule omavalitsusele, maakondlikesse arengukavadesse ja Riigikogule (nt rahvaalgatus.ee kaudu)</a:t>
              </a:r>
            </a:p>
            <a:p>
              <a:endParaRPr lang="et-EE" sz="1100" dirty="0" smtClean="0">
                <a:solidFill>
                  <a:schemeClr val="tx1">
                    <a:lumMod val="75000"/>
                    <a:lumOff val="25000"/>
                  </a:schemeClr>
                </a:solidFill>
              </a:endParaRPr>
            </a:p>
            <a:p>
              <a:endParaRPr lang="et-EE" sz="1100" dirty="0">
                <a:solidFill>
                  <a:schemeClr val="tx1">
                    <a:lumMod val="75000"/>
                    <a:lumOff val="25000"/>
                  </a:schemeClr>
                </a:solidFill>
              </a:endParaRPr>
            </a:p>
            <a:p>
              <a:endParaRPr lang="et-EE" sz="1100" dirty="0" smtClean="0">
                <a:solidFill>
                  <a:schemeClr val="tx1">
                    <a:lumMod val="75000"/>
                    <a:lumOff val="25000"/>
                  </a:schemeClr>
                </a:solidFill>
              </a:endParaRPr>
            </a:p>
            <a:p>
              <a:endParaRPr lang="et-EE" sz="1200" b="1" dirty="0" smtClean="0">
                <a:solidFill>
                  <a:schemeClr val="tx1">
                    <a:lumMod val="75000"/>
                    <a:lumOff val="25000"/>
                  </a:schemeClr>
                </a:solidFill>
              </a:endParaRPr>
            </a:p>
          </p:txBody>
        </p:sp>
        <p:sp>
          <p:nvSpPr>
            <p:cNvPr id="12" name="TextBox 11"/>
            <p:cNvSpPr txBox="1"/>
            <p:nvPr/>
          </p:nvSpPr>
          <p:spPr>
            <a:xfrm>
              <a:off x="3548615" y="1502718"/>
              <a:ext cx="1980000" cy="1165503"/>
            </a:xfrm>
            <a:prstGeom prst="rect">
              <a:avLst/>
            </a:prstGeom>
            <a:noFill/>
          </p:spPr>
          <p:txBody>
            <a:bodyPr wrap="square" rtlCol="0">
              <a:spAutoFit/>
            </a:bodyPr>
            <a:lstStyle/>
            <a:p>
              <a:r>
                <a:rPr lang="et-EE" sz="1200" b="1" dirty="0" smtClean="0">
                  <a:solidFill>
                    <a:schemeClr val="tx1">
                      <a:lumMod val="75000"/>
                      <a:lumOff val="25000"/>
                    </a:schemeClr>
                  </a:solidFill>
                </a:rPr>
                <a:t>Etapp II</a:t>
              </a:r>
            </a:p>
            <a:p>
              <a:r>
                <a:rPr lang="et-EE" sz="1200" b="1" dirty="0" smtClean="0">
                  <a:solidFill>
                    <a:schemeClr val="tx1">
                      <a:lumMod val="75000"/>
                      <a:lumOff val="25000"/>
                    </a:schemeClr>
                  </a:solidFill>
                </a:rPr>
                <a:t>ÜHISLOOMES LAHENDUSTE KAARDISTAMINE JA HINDAMINE</a:t>
              </a:r>
            </a:p>
            <a:p>
              <a:r>
                <a:rPr lang="et-EE" sz="1100" dirty="0" smtClean="0">
                  <a:solidFill>
                    <a:schemeClr val="tx1">
                      <a:lumMod val="75000"/>
                      <a:lumOff val="25000"/>
                    </a:schemeClr>
                  </a:solidFill>
                </a:rPr>
                <a:t>- Ühisloomes lahenduste otsimine ja ettepanekute tegemine</a:t>
              </a:r>
            </a:p>
            <a:p>
              <a:r>
                <a:rPr lang="et-EE" sz="1100" dirty="0" smtClean="0">
                  <a:solidFill>
                    <a:schemeClr val="tx1">
                      <a:lumMod val="75000"/>
                      <a:lumOff val="25000"/>
                    </a:schemeClr>
                  </a:solidFill>
                </a:rPr>
                <a:t>- Lahendusettepanekute kirjeldamine ja koondamine ühisloome platvormi</a:t>
              </a:r>
            </a:p>
            <a:p>
              <a:r>
                <a:rPr lang="et-EE" sz="1100" dirty="0" smtClean="0">
                  <a:solidFill>
                    <a:schemeClr val="tx1">
                      <a:lumMod val="75000"/>
                      <a:lumOff val="25000"/>
                    </a:schemeClr>
                  </a:solidFill>
                </a:rPr>
                <a:t>- Lahendusettepanekute hindamine ekspertkogu abil</a:t>
              </a:r>
              <a:endParaRPr lang="en-US" sz="1100" dirty="0">
                <a:solidFill>
                  <a:schemeClr val="tx1">
                    <a:lumMod val="75000"/>
                    <a:lumOff val="25000"/>
                  </a:schemeClr>
                </a:solidFill>
              </a:endParaRPr>
            </a:p>
          </p:txBody>
        </p:sp>
        <p:grpSp>
          <p:nvGrpSpPr>
            <p:cNvPr id="13" name="Group 12"/>
            <p:cNvGrpSpPr/>
            <p:nvPr/>
          </p:nvGrpSpPr>
          <p:grpSpPr>
            <a:xfrm>
              <a:off x="837551" y="2751596"/>
              <a:ext cx="6529238" cy="108000"/>
              <a:chOff x="843407" y="2763095"/>
              <a:chExt cx="6529238" cy="108000"/>
            </a:xfrm>
          </p:grpSpPr>
          <p:sp>
            <p:nvSpPr>
              <p:cNvPr id="33" name="Oval 32"/>
              <p:cNvSpPr/>
              <p:nvPr/>
            </p:nvSpPr>
            <p:spPr>
              <a:xfrm>
                <a:off x="843407"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Oval 33"/>
              <p:cNvSpPr/>
              <p:nvPr/>
            </p:nvSpPr>
            <p:spPr>
              <a:xfrm>
                <a:off x="1064829"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Oval 34"/>
              <p:cNvSpPr/>
              <p:nvPr/>
            </p:nvSpPr>
            <p:spPr>
              <a:xfrm>
                <a:off x="1286251"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Oval 35"/>
              <p:cNvSpPr/>
              <p:nvPr/>
            </p:nvSpPr>
            <p:spPr>
              <a:xfrm>
                <a:off x="1950517"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Oval 36"/>
              <p:cNvSpPr/>
              <p:nvPr/>
            </p:nvSpPr>
            <p:spPr>
              <a:xfrm>
                <a:off x="1507673"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Oval 37"/>
              <p:cNvSpPr/>
              <p:nvPr/>
            </p:nvSpPr>
            <p:spPr>
              <a:xfrm>
                <a:off x="1729095"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Oval 38"/>
              <p:cNvSpPr/>
              <p:nvPr/>
            </p:nvSpPr>
            <p:spPr>
              <a:xfrm>
                <a:off x="2171939"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Oval 39"/>
              <p:cNvSpPr/>
              <p:nvPr/>
            </p:nvSpPr>
            <p:spPr>
              <a:xfrm>
                <a:off x="2393361"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Oval 40"/>
              <p:cNvSpPr/>
              <p:nvPr/>
            </p:nvSpPr>
            <p:spPr>
              <a:xfrm>
                <a:off x="2614783"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Oval 41"/>
              <p:cNvSpPr/>
              <p:nvPr/>
            </p:nvSpPr>
            <p:spPr>
              <a:xfrm>
                <a:off x="2836205"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Oval 42"/>
              <p:cNvSpPr/>
              <p:nvPr/>
            </p:nvSpPr>
            <p:spPr>
              <a:xfrm>
                <a:off x="3500471"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Oval 43"/>
              <p:cNvSpPr/>
              <p:nvPr/>
            </p:nvSpPr>
            <p:spPr>
              <a:xfrm>
                <a:off x="3057627"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p:nvPr/>
            </p:nvSpPr>
            <p:spPr>
              <a:xfrm>
                <a:off x="3279049"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Oval 45"/>
              <p:cNvSpPr/>
              <p:nvPr/>
            </p:nvSpPr>
            <p:spPr>
              <a:xfrm>
                <a:off x="3721893"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Oval 46"/>
              <p:cNvSpPr/>
              <p:nvPr/>
            </p:nvSpPr>
            <p:spPr>
              <a:xfrm>
                <a:off x="3943315"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Oval 47"/>
              <p:cNvSpPr/>
              <p:nvPr/>
            </p:nvSpPr>
            <p:spPr>
              <a:xfrm>
                <a:off x="4164737"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Oval 48"/>
              <p:cNvSpPr/>
              <p:nvPr/>
            </p:nvSpPr>
            <p:spPr>
              <a:xfrm>
                <a:off x="4386159"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0" name="Oval 49"/>
              <p:cNvSpPr/>
              <p:nvPr/>
            </p:nvSpPr>
            <p:spPr>
              <a:xfrm>
                <a:off x="5050425"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p:nvPr/>
            </p:nvSpPr>
            <p:spPr>
              <a:xfrm>
                <a:off x="4607581"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2" name="Oval 51"/>
              <p:cNvSpPr/>
              <p:nvPr/>
            </p:nvSpPr>
            <p:spPr>
              <a:xfrm>
                <a:off x="4829003"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Oval 52"/>
              <p:cNvSpPr/>
              <p:nvPr/>
            </p:nvSpPr>
            <p:spPr>
              <a:xfrm>
                <a:off x="5271847"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4" name="Oval 53"/>
              <p:cNvSpPr/>
              <p:nvPr/>
            </p:nvSpPr>
            <p:spPr>
              <a:xfrm>
                <a:off x="5493269"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5" name="Oval 54"/>
              <p:cNvSpPr/>
              <p:nvPr/>
            </p:nvSpPr>
            <p:spPr>
              <a:xfrm>
                <a:off x="5714691"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Oval 55"/>
              <p:cNvSpPr/>
              <p:nvPr/>
            </p:nvSpPr>
            <p:spPr>
              <a:xfrm>
                <a:off x="5936113"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Oval 56"/>
              <p:cNvSpPr/>
              <p:nvPr/>
            </p:nvSpPr>
            <p:spPr>
              <a:xfrm>
                <a:off x="6600379"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Oval 57"/>
              <p:cNvSpPr/>
              <p:nvPr/>
            </p:nvSpPr>
            <p:spPr>
              <a:xfrm>
                <a:off x="6157535"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Oval 58"/>
              <p:cNvSpPr/>
              <p:nvPr/>
            </p:nvSpPr>
            <p:spPr>
              <a:xfrm>
                <a:off x="6378957"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0" name="Oval 59"/>
              <p:cNvSpPr/>
              <p:nvPr/>
            </p:nvSpPr>
            <p:spPr>
              <a:xfrm>
                <a:off x="6821801"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1" name="Oval 60"/>
              <p:cNvSpPr/>
              <p:nvPr/>
            </p:nvSpPr>
            <p:spPr>
              <a:xfrm>
                <a:off x="7043223"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Oval 61"/>
              <p:cNvSpPr/>
              <p:nvPr/>
            </p:nvSpPr>
            <p:spPr>
              <a:xfrm>
                <a:off x="7264645" y="2763095"/>
                <a:ext cx="108000" cy="108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4" name="Oval 13"/>
            <p:cNvSpPr/>
            <p:nvPr/>
          </p:nvSpPr>
          <p:spPr>
            <a:xfrm>
              <a:off x="526055" y="2715596"/>
              <a:ext cx="180000" cy="180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7451280" y="2715596"/>
              <a:ext cx="180000" cy="180000"/>
            </a:xfrm>
            <a:prstGeom prst="ellipse">
              <a:avLst/>
            </a:prstGeom>
            <a:no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1239104" y="2715596"/>
              <a:ext cx="180000" cy="180000"/>
            </a:xfrm>
            <a:prstGeom prst="ellipse">
              <a:avLst/>
            </a:prstGeom>
            <a:noFill/>
            <a:ln w="127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rot="16200000">
              <a:off x="550806" y="2004581"/>
              <a:ext cx="1210919" cy="303750"/>
            </a:xfrm>
            <a:prstGeom prst="rect">
              <a:avLst/>
            </a:prstGeom>
          </p:spPr>
          <p:txBody>
            <a:bodyPr wrap="none">
              <a:spAutoFit/>
            </a:bodyPr>
            <a:lstStyle/>
            <a:p>
              <a:r>
                <a:rPr lang="et-EE" sz="2000" b="1" dirty="0" smtClean="0">
                  <a:solidFill>
                    <a:schemeClr val="tx1">
                      <a:lumMod val="75000"/>
                      <a:lumOff val="25000"/>
                    </a:schemeClr>
                  </a:solidFill>
                </a:rPr>
                <a:t>KEVAD 2018</a:t>
              </a:r>
            </a:p>
          </p:txBody>
        </p:sp>
        <p:sp>
          <p:nvSpPr>
            <p:cNvPr id="18" name="Oval 17"/>
            <p:cNvSpPr/>
            <p:nvPr/>
          </p:nvSpPr>
          <p:spPr>
            <a:xfrm>
              <a:off x="2351505" y="2715596"/>
              <a:ext cx="180000" cy="180000"/>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a:p>
          </p:txBody>
        </p:sp>
        <p:sp>
          <p:nvSpPr>
            <p:cNvPr id="19" name="Oval 18"/>
            <p:cNvSpPr/>
            <p:nvPr/>
          </p:nvSpPr>
          <p:spPr>
            <a:xfrm>
              <a:off x="3458615" y="2713862"/>
              <a:ext cx="180000" cy="180000"/>
            </a:xfrm>
            <a:prstGeom prst="ellipse">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a:p>
          </p:txBody>
        </p:sp>
        <p:sp>
          <p:nvSpPr>
            <p:cNvPr id="20" name="Oval 19"/>
            <p:cNvSpPr/>
            <p:nvPr/>
          </p:nvSpPr>
          <p:spPr>
            <a:xfrm>
              <a:off x="4565725" y="2709504"/>
              <a:ext cx="180000" cy="180000"/>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p>
          </p:txBody>
        </p:sp>
        <p:sp>
          <p:nvSpPr>
            <p:cNvPr id="21" name="Oval 20"/>
            <p:cNvSpPr/>
            <p:nvPr/>
          </p:nvSpPr>
          <p:spPr>
            <a:xfrm>
              <a:off x="5672835" y="2715596"/>
              <a:ext cx="180000" cy="180000"/>
            </a:xfrm>
            <a:prstGeom prst="ellipse">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a:p>
          </p:txBody>
        </p:sp>
        <p:sp>
          <p:nvSpPr>
            <p:cNvPr id="22" name="Oval 21"/>
            <p:cNvSpPr/>
            <p:nvPr/>
          </p:nvSpPr>
          <p:spPr>
            <a:xfrm>
              <a:off x="6779945" y="2715596"/>
              <a:ext cx="180000" cy="180000"/>
            </a:xfrm>
            <a:prstGeom prst="ellipse">
              <a:avLst/>
            </a:prstGeom>
            <a:noFill/>
            <a:ln w="12700">
              <a:solidFill>
                <a:srgbClr val="9966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3" name="Straight Connector 22"/>
            <p:cNvCxnSpPr/>
            <p:nvPr/>
          </p:nvCxnSpPr>
          <p:spPr>
            <a:xfrm flipH="1">
              <a:off x="2435729" y="2889504"/>
              <a:ext cx="5776" cy="1567173"/>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4" name="Straight Connector 23"/>
            <p:cNvCxnSpPr/>
            <p:nvPr/>
          </p:nvCxnSpPr>
          <p:spPr>
            <a:xfrm>
              <a:off x="3533070" y="1498724"/>
              <a:ext cx="15545" cy="1186888"/>
            </a:xfrm>
            <a:prstGeom prst="line">
              <a:avLst/>
            </a:prstGeom>
            <a:ln>
              <a:prstDash val="sysDash"/>
            </a:ln>
          </p:spPr>
          <p:style>
            <a:lnRef idx="1">
              <a:schemeClr val="accent5"/>
            </a:lnRef>
            <a:fillRef idx="0">
              <a:schemeClr val="accent5"/>
            </a:fillRef>
            <a:effectRef idx="0">
              <a:schemeClr val="accent5"/>
            </a:effectRef>
            <a:fontRef idx="minor">
              <a:schemeClr val="tx1"/>
            </a:fontRef>
          </p:style>
        </p:cxnSp>
        <p:cxnSp>
          <p:nvCxnSpPr>
            <p:cNvPr id="25" name="Straight Connector 24"/>
            <p:cNvCxnSpPr/>
            <p:nvPr/>
          </p:nvCxnSpPr>
          <p:spPr>
            <a:xfrm>
              <a:off x="4655725" y="2900279"/>
              <a:ext cx="2" cy="1556398"/>
            </a:xfrm>
            <a:prstGeom prst="line">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26" name="Straight Connector 25"/>
            <p:cNvCxnSpPr/>
            <p:nvPr/>
          </p:nvCxnSpPr>
          <p:spPr>
            <a:xfrm>
              <a:off x="6869945" y="2900279"/>
              <a:ext cx="3712" cy="1556398"/>
            </a:xfrm>
            <a:prstGeom prst="line">
              <a:avLst/>
            </a:prstGeom>
            <a:ln>
              <a:solidFill>
                <a:srgbClr val="996633"/>
              </a:solidFill>
              <a:prstDash val="sysDash"/>
            </a:ln>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a:off x="5762835" y="1498724"/>
              <a:ext cx="0" cy="1216872"/>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sp>
          <p:nvSpPr>
            <p:cNvPr id="28" name="Rectangle 27"/>
            <p:cNvSpPr/>
            <p:nvPr/>
          </p:nvSpPr>
          <p:spPr>
            <a:xfrm rot="16200000">
              <a:off x="1687356" y="3521215"/>
              <a:ext cx="1138974" cy="303750"/>
            </a:xfrm>
            <a:prstGeom prst="rect">
              <a:avLst/>
            </a:prstGeom>
          </p:spPr>
          <p:txBody>
            <a:bodyPr wrap="none">
              <a:spAutoFit/>
            </a:bodyPr>
            <a:lstStyle/>
            <a:p>
              <a:r>
                <a:rPr lang="et-EE" sz="2000" b="1" dirty="0" smtClean="0">
                  <a:solidFill>
                    <a:schemeClr val="tx1">
                      <a:lumMod val="75000"/>
                      <a:lumOff val="25000"/>
                    </a:schemeClr>
                  </a:solidFill>
                </a:rPr>
                <a:t>SÜGIS 2018</a:t>
              </a:r>
            </a:p>
          </p:txBody>
        </p:sp>
        <p:sp>
          <p:nvSpPr>
            <p:cNvPr id="29" name="Rectangle 28"/>
            <p:cNvSpPr/>
            <p:nvPr/>
          </p:nvSpPr>
          <p:spPr>
            <a:xfrm rot="16200000">
              <a:off x="2856111" y="2004581"/>
              <a:ext cx="1050168" cy="303750"/>
            </a:xfrm>
            <a:prstGeom prst="rect">
              <a:avLst/>
            </a:prstGeom>
          </p:spPr>
          <p:txBody>
            <a:bodyPr wrap="none">
              <a:spAutoFit/>
            </a:bodyPr>
            <a:lstStyle/>
            <a:p>
              <a:r>
                <a:rPr lang="et-EE" sz="2000" b="1" dirty="0" smtClean="0">
                  <a:solidFill>
                    <a:schemeClr val="tx1">
                      <a:lumMod val="75000"/>
                      <a:lumOff val="25000"/>
                    </a:schemeClr>
                  </a:solidFill>
                </a:rPr>
                <a:t>TALV 2018</a:t>
              </a:r>
            </a:p>
          </p:txBody>
        </p:sp>
        <p:sp>
          <p:nvSpPr>
            <p:cNvPr id="30" name="Rectangle 29"/>
            <p:cNvSpPr/>
            <p:nvPr/>
          </p:nvSpPr>
          <p:spPr>
            <a:xfrm rot="16200000">
              <a:off x="4937682" y="1871933"/>
              <a:ext cx="1315464" cy="303750"/>
            </a:xfrm>
            <a:prstGeom prst="rect">
              <a:avLst/>
            </a:prstGeom>
          </p:spPr>
          <p:txBody>
            <a:bodyPr wrap="none">
              <a:spAutoFit/>
            </a:bodyPr>
            <a:lstStyle/>
            <a:p>
              <a:r>
                <a:rPr lang="et-EE" sz="2000" b="1" dirty="0" smtClean="0">
                  <a:solidFill>
                    <a:schemeClr val="tx1">
                      <a:lumMod val="75000"/>
                      <a:lumOff val="25000"/>
                    </a:schemeClr>
                  </a:solidFill>
                </a:rPr>
                <a:t>KEVAD 2019+</a:t>
              </a:r>
            </a:p>
          </p:txBody>
        </p:sp>
        <p:sp>
          <p:nvSpPr>
            <p:cNvPr id="31" name="Rectangle 30"/>
            <p:cNvSpPr/>
            <p:nvPr/>
          </p:nvSpPr>
          <p:spPr>
            <a:xfrm rot="16200000">
              <a:off x="3898392" y="3375382"/>
              <a:ext cx="1210919" cy="303750"/>
            </a:xfrm>
            <a:prstGeom prst="rect">
              <a:avLst/>
            </a:prstGeom>
          </p:spPr>
          <p:txBody>
            <a:bodyPr wrap="none">
              <a:spAutoFit/>
            </a:bodyPr>
            <a:lstStyle/>
            <a:p>
              <a:r>
                <a:rPr lang="et-EE" sz="2000" b="1" dirty="0" smtClean="0">
                  <a:solidFill>
                    <a:schemeClr val="tx1">
                      <a:lumMod val="75000"/>
                      <a:lumOff val="25000"/>
                    </a:schemeClr>
                  </a:solidFill>
                </a:rPr>
                <a:t>KEVAD 2019</a:t>
              </a:r>
            </a:p>
          </p:txBody>
        </p:sp>
      </p:grpSp>
    </p:spTree>
    <p:extLst>
      <p:ext uri="{BB962C8B-B14F-4D97-AF65-F5344CB8AC3E}">
        <p14:creationId xmlns:p14="http://schemas.microsoft.com/office/powerpoint/2010/main" val="3722944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p:nvPr/>
        </p:nvSpPr>
        <p:spPr>
          <a:xfrm>
            <a:off x="455517" y="1514340"/>
            <a:ext cx="11148008" cy="4426181"/>
          </a:xfrm>
          <a:prstGeom prst="rect">
            <a:avLst/>
          </a:prstGeom>
          <a:noFill/>
          <a:ln>
            <a:noFill/>
          </a:ln>
        </p:spPr>
        <p:txBody>
          <a:bodyPr wrap="square" lIns="91425" tIns="91425" rIns="91425" bIns="91425" anchor="t" anchorCtr="0">
            <a:noAutofit/>
          </a:bodyPr>
          <a:lstStyle/>
          <a:p>
            <a:pPr marL="139700" lvl="0">
              <a:buClr>
                <a:srgbClr val="336666"/>
              </a:buClr>
              <a:buSzPts val="1400"/>
            </a:pPr>
            <a:r>
              <a:rPr lang="et-EE" sz="2800" b="1" dirty="0" smtClean="0">
                <a:solidFill>
                  <a:schemeClr val="tx1"/>
                </a:solidFill>
                <a:latin typeface="Helvetica Neue Light"/>
                <a:ea typeface="Helvetica Neue Light"/>
                <a:cs typeface="Helvetica Neue Light"/>
                <a:sym typeface="Helvetica Neue Light"/>
              </a:rPr>
              <a:t>Lühikeses perspektiivis: </a:t>
            </a:r>
          </a:p>
          <a:p>
            <a:pPr marL="596900" lvl="0" indent="-457200">
              <a:buClr>
                <a:srgbClr val="336666"/>
              </a:buClr>
              <a:buSzPts val="1400"/>
              <a:buFont typeface="Arial" panose="020B0604020202020204" pitchFamily="34" charset="0"/>
              <a:buChar char="•"/>
            </a:pPr>
            <a:r>
              <a:rPr lang="fi-FI" sz="2800" dirty="0" smtClean="0">
                <a:solidFill>
                  <a:schemeClr val="tx1"/>
                </a:solidFill>
                <a:latin typeface="+mj-lt"/>
                <a:ea typeface="Helvetica Neue Light"/>
                <a:cs typeface="Helvetica Neue Light"/>
                <a:sym typeface="Helvetica Neue Light"/>
              </a:rPr>
              <a:t>Rahvastiku </a:t>
            </a:r>
            <a:r>
              <a:rPr lang="fi-FI" sz="2800" dirty="0">
                <a:solidFill>
                  <a:schemeClr val="tx1"/>
                </a:solidFill>
                <a:latin typeface="+mj-lt"/>
                <a:ea typeface="Helvetica Neue Light"/>
                <a:cs typeface="Helvetica Neue Light"/>
                <a:sym typeface="Helvetica Neue Light"/>
              </a:rPr>
              <a:t>vähenemise probleemi tõsidust teadvustataks</a:t>
            </a:r>
            <a:r>
              <a:rPr lang="et-EE" sz="2800" dirty="0">
                <a:solidFill>
                  <a:schemeClr val="tx1"/>
                </a:solidFill>
                <a:latin typeface="+mj-lt"/>
                <a:ea typeface="Helvetica Neue Light"/>
                <a:cs typeface="Helvetica Neue Light"/>
                <a:sym typeface="Helvetica Neue Light"/>
              </a:rPr>
              <a:t>e ja sel teemal toimub laiapõhjaline aktiivne arutelu. </a:t>
            </a:r>
            <a:endParaRPr lang="et-EE" sz="2800" dirty="0" smtClean="0">
              <a:solidFill>
                <a:schemeClr val="tx1"/>
              </a:solidFill>
              <a:latin typeface="+mj-lt"/>
              <a:ea typeface="Helvetica Neue Light"/>
              <a:cs typeface="Helvetica Neue Light"/>
              <a:sym typeface="Helvetica Neue Light"/>
            </a:endParaRPr>
          </a:p>
          <a:p>
            <a:pPr marL="596900" lvl="0" indent="-457200">
              <a:buClr>
                <a:srgbClr val="336666"/>
              </a:buClr>
              <a:buSzPts val="1400"/>
              <a:buFont typeface="Arial" panose="020B0604020202020204" pitchFamily="34" charset="0"/>
              <a:buChar char="•"/>
            </a:pPr>
            <a:r>
              <a:rPr lang="et-EE" sz="2800" dirty="0">
                <a:solidFill>
                  <a:schemeClr val="tx1"/>
                </a:solidFill>
                <a:latin typeface="+mj-lt"/>
              </a:rPr>
              <a:t>Aruteludel </a:t>
            </a:r>
            <a:r>
              <a:rPr lang="et-EE" sz="2800" dirty="0" smtClean="0">
                <a:solidFill>
                  <a:schemeClr val="tx1"/>
                </a:solidFill>
                <a:latin typeface="+mj-lt"/>
              </a:rPr>
              <a:t>tehtud ettepanekud jõuavad kohalike </a:t>
            </a:r>
            <a:r>
              <a:rPr lang="et-EE" sz="2800" dirty="0" smtClean="0">
                <a:solidFill>
                  <a:schemeClr val="tx1">
                    <a:lumMod val="75000"/>
                    <a:lumOff val="25000"/>
                  </a:schemeClr>
                </a:solidFill>
                <a:latin typeface="+mj-lt"/>
                <a:ea typeface="Helvetica Neue Light"/>
                <a:cs typeface="Helvetica Neue Light"/>
                <a:sym typeface="Helvetica Neue Light"/>
              </a:rPr>
              <a:t>omavalitsuste, </a:t>
            </a:r>
            <a:r>
              <a:rPr lang="et-EE" sz="2800" dirty="0">
                <a:solidFill>
                  <a:schemeClr val="tx1">
                    <a:lumMod val="75000"/>
                    <a:lumOff val="25000"/>
                  </a:schemeClr>
                </a:solidFill>
                <a:latin typeface="+mj-lt"/>
                <a:ea typeface="Helvetica Neue Light"/>
                <a:cs typeface="Helvetica Neue Light"/>
                <a:sym typeface="Helvetica Neue Light"/>
              </a:rPr>
              <a:t>maakondlikesse arengukavadesse ja Riigikogule (nt rahvaalgatus.ee kaudu</a:t>
            </a:r>
            <a:r>
              <a:rPr lang="et-EE" sz="2800" dirty="0" smtClean="0">
                <a:solidFill>
                  <a:schemeClr val="tx1">
                    <a:lumMod val="75000"/>
                    <a:lumOff val="25000"/>
                  </a:schemeClr>
                </a:solidFill>
                <a:latin typeface="+mj-lt"/>
                <a:ea typeface="Helvetica Neue Light"/>
                <a:cs typeface="Helvetica Neue Light"/>
                <a:sym typeface="Helvetica Neue Light"/>
              </a:rPr>
              <a:t>). </a:t>
            </a:r>
            <a:endParaRPr lang="et-EE" sz="2800" dirty="0">
              <a:solidFill>
                <a:schemeClr val="tx1">
                  <a:lumMod val="75000"/>
                  <a:lumOff val="25000"/>
                </a:schemeClr>
              </a:solidFill>
              <a:latin typeface="+mj-lt"/>
              <a:ea typeface="Helvetica Neue Light"/>
              <a:cs typeface="Helvetica Neue Light"/>
              <a:sym typeface="Helvetica Neue Light"/>
            </a:endParaRPr>
          </a:p>
          <a:p>
            <a:pPr marL="139700">
              <a:buClr>
                <a:srgbClr val="336666"/>
              </a:buClr>
              <a:buSzPts val="1400"/>
            </a:pPr>
            <a:endParaRPr lang="et-EE" sz="2800" dirty="0" smtClean="0">
              <a:solidFill>
                <a:schemeClr val="tx1"/>
              </a:solidFill>
              <a:latin typeface="+mj-lt"/>
            </a:endParaRPr>
          </a:p>
          <a:p>
            <a:pPr marL="139700">
              <a:buClr>
                <a:srgbClr val="336666"/>
              </a:buClr>
              <a:buSzPts val="1400"/>
            </a:pPr>
            <a:r>
              <a:rPr lang="et-EE" sz="2800" b="1" dirty="0" smtClean="0">
                <a:solidFill>
                  <a:schemeClr val="tx1"/>
                </a:solidFill>
                <a:latin typeface="+mj-lt"/>
              </a:rPr>
              <a:t>Pikas perspektiivis: </a:t>
            </a:r>
            <a:endParaRPr lang="et-EE" sz="2800" b="1" dirty="0" smtClean="0">
              <a:solidFill>
                <a:schemeClr val="tx1"/>
              </a:solidFill>
              <a:latin typeface="+mj-lt"/>
              <a:ea typeface="Helvetica Neue Light"/>
              <a:cs typeface="Helvetica Neue Light"/>
              <a:sym typeface="Helvetica Neue Light"/>
            </a:endParaRPr>
          </a:p>
          <a:p>
            <a:pPr marL="596900" indent="-457200">
              <a:buClr>
                <a:srgbClr val="336666"/>
              </a:buClr>
              <a:buSzPts val="1400"/>
              <a:buFont typeface="Arial" panose="020B0604020202020204" pitchFamily="34" charset="0"/>
              <a:buChar char="•"/>
            </a:pPr>
            <a:r>
              <a:rPr lang="et-EE" sz="2800" dirty="0">
                <a:solidFill>
                  <a:schemeClr val="tx1"/>
                </a:solidFill>
                <a:latin typeface="+mj-lt"/>
              </a:rPr>
              <a:t>R</a:t>
            </a:r>
            <a:r>
              <a:rPr lang="fi-FI" sz="2800" dirty="0">
                <a:solidFill>
                  <a:schemeClr val="tx1"/>
                </a:solidFill>
                <a:latin typeface="+mj-lt"/>
              </a:rPr>
              <a:t>ahvastikuprotsesside juhtimine ja inimvara väärtustamine saa</a:t>
            </a:r>
            <a:r>
              <a:rPr lang="et-EE" sz="2800" dirty="0">
                <a:solidFill>
                  <a:schemeClr val="tx1"/>
                </a:solidFill>
                <a:latin typeface="+mj-lt"/>
              </a:rPr>
              <a:t>b</a:t>
            </a:r>
            <a:r>
              <a:rPr lang="fi-FI" sz="2800" dirty="0">
                <a:solidFill>
                  <a:schemeClr val="tx1"/>
                </a:solidFill>
                <a:latin typeface="+mj-lt"/>
              </a:rPr>
              <a:t> riigis ja ühiskonnas sisuliselt</a:t>
            </a:r>
            <a:r>
              <a:rPr lang="et-EE" sz="2800" dirty="0">
                <a:solidFill>
                  <a:schemeClr val="tx1"/>
                </a:solidFill>
                <a:latin typeface="+mj-lt"/>
              </a:rPr>
              <a:t> </a:t>
            </a:r>
            <a:r>
              <a:rPr lang="fi-FI" sz="2800" dirty="0">
                <a:solidFill>
                  <a:schemeClr val="tx1"/>
                </a:solidFill>
                <a:latin typeface="+mj-lt"/>
              </a:rPr>
              <a:t>prioriteetseks küsimuseks</a:t>
            </a:r>
            <a:r>
              <a:rPr lang="et-EE" sz="2800" dirty="0" smtClean="0">
                <a:solidFill>
                  <a:schemeClr val="tx1"/>
                </a:solidFill>
                <a:latin typeface="+mj-lt"/>
              </a:rPr>
              <a:t>.</a:t>
            </a:r>
          </a:p>
        </p:txBody>
      </p:sp>
      <p:sp>
        <p:nvSpPr>
          <p:cNvPr id="119" name="Shape 119"/>
          <p:cNvSpPr txBox="1">
            <a:spLocks noGrp="1"/>
          </p:cNvSpPr>
          <p:nvPr>
            <p:ph type="title"/>
          </p:nvPr>
        </p:nvSpPr>
        <p:spPr>
          <a:xfrm>
            <a:off x="455517" y="188640"/>
            <a:ext cx="11380421" cy="1325700"/>
          </a:xfrm>
          <a:prstGeom prst="rect">
            <a:avLst/>
          </a:prstGeom>
          <a:noFill/>
          <a:ln>
            <a:noFill/>
          </a:ln>
        </p:spPr>
        <p:txBody>
          <a:bodyPr wrap="square" lIns="45700" tIns="45700" rIns="45700" bIns="45700" anchor="ctr" anchorCtr="0">
            <a:noAutofit/>
          </a:bodyPr>
          <a:lstStyle/>
          <a:p>
            <a:pPr marL="0" marR="0" lvl="0" indent="-279400" algn="l" rtl="0">
              <a:lnSpc>
                <a:spcPct val="90000"/>
              </a:lnSpc>
              <a:spcBef>
                <a:spcPts val="0"/>
              </a:spcBef>
              <a:spcAft>
                <a:spcPts val="0"/>
              </a:spcAft>
              <a:buClr>
                <a:srgbClr val="000000"/>
              </a:buClr>
              <a:buSzPts val="4400"/>
              <a:buFont typeface="Helvetica Neue Light"/>
              <a:buNone/>
            </a:pPr>
            <a:r>
              <a:rPr lang="et-EE" dirty="0" smtClean="0">
                <a:latin typeface="Helvetica Neue Light"/>
                <a:ea typeface="Helvetica Neue Light"/>
                <a:cs typeface="Helvetica Neue Light"/>
                <a:sym typeface="Helvetica Neue Light"/>
              </a:rPr>
              <a:t>OODATAVAD TULEMUSED</a:t>
            </a:r>
            <a:endParaRPr lang="et-EE" dirty="0">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4109746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p:nvPr/>
        </p:nvSpPr>
        <p:spPr>
          <a:xfrm>
            <a:off x="455516" y="1482674"/>
            <a:ext cx="11605105" cy="4426181"/>
          </a:xfrm>
          <a:prstGeom prst="rect">
            <a:avLst/>
          </a:prstGeom>
          <a:noFill/>
          <a:ln>
            <a:noFill/>
          </a:ln>
        </p:spPr>
        <p:txBody>
          <a:bodyPr wrap="square" lIns="91425" tIns="91425" rIns="91425" bIns="91425" anchor="t" anchorCtr="0">
            <a:noAutofit/>
          </a:bodyPr>
          <a:lstStyle/>
          <a:p>
            <a:pPr marL="457200" indent="-457200">
              <a:buFont typeface="Arial" panose="020B0604020202020204" pitchFamily="34" charset="0"/>
              <a:buChar char="•"/>
            </a:pPr>
            <a:r>
              <a:rPr lang="et-EE" sz="3200" dirty="0">
                <a:solidFill>
                  <a:schemeClr val="tx1"/>
                </a:solidFill>
              </a:rPr>
              <a:t>A</a:t>
            </a:r>
            <a:r>
              <a:rPr lang="en-US" sz="3200" dirty="0" err="1">
                <a:solidFill>
                  <a:schemeClr val="tx1"/>
                </a:solidFill>
              </a:rPr>
              <a:t>rutelude</a:t>
            </a:r>
            <a:r>
              <a:rPr lang="en-US" sz="3200" dirty="0">
                <a:solidFill>
                  <a:schemeClr val="tx1"/>
                </a:solidFill>
              </a:rPr>
              <a:t> </a:t>
            </a:r>
            <a:r>
              <a:rPr lang="en-US" sz="3200" dirty="0" err="1">
                <a:solidFill>
                  <a:schemeClr val="tx1"/>
                </a:solidFill>
              </a:rPr>
              <a:t>tulemuste</a:t>
            </a:r>
            <a:r>
              <a:rPr lang="et-EE" sz="3200" dirty="0">
                <a:solidFill>
                  <a:schemeClr val="tx1"/>
                </a:solidFill>
              </a:rPr>
              <a:t>st </a:t>
            </a:r>
            <a:r>
              <a:rPr lang="et-EE" sz="3200" dirty="0" smtClean="0">
                <a:solidFill>
                  <a:schemeClr val="tx1"/>
                </a:solidFill>
              </a:rPr>
              <a:t>üle-eestilise tervikpildi loomine </a:t>
            </a:r>
            <a:r>
              <a:rPr lang="en-US" sz="3200" dirty="0" err="1" smtClean="0">
                <a:solidFill>
                  <a:schemeClr val="tx1"/>
                </a:solidFill>
              </a:rPr>
              <a:t>veebiplatvormi</a:t>
            </a:r>
            <a:r>
              <a:rPr lang="et-EE" sz="3200" dirty="0" smtClean="0">
                <a:solidFill>
                  <a:schemeClr val="tx1"/>
                </a:solidFill>
              </a:rPr>
              <a:t>l</a:t>
            </a:r>
          </a:p>
          <a:p>
            <a:pPr marL="457200" indent="-457200">
              <a:buFont typeface="Arial" panose="020B0604020202020204" pitchFamily="34" charset="0"/>
              <a:buChar char="•"/>
            </a:pPr>
            <a:r>
              <a:rPr lang="et-EE" sz="3200" dirty="0" smtClean="0">
                <a:solidFill>
                  <a:schemeClr val="tx1"/>
                </a:solidFill>
              </a:rPr>
              <a:t>Kommunikatsioon kohalikus ja üleriigilises </a:t>
            </a:r>
            <a:r>
              <a:rPr lang="et-EE" sz="3200" dirty="0">
                <a:solidFill>
                  <a:schemeClr val="tx1"/>
                </a:solidFill>
              </a:rPr>
              <a:t>meedias</a:t>
            </a:r>
          </a:p>
          <a:p>
            <a:pPr marL="457200" indent="-457200">
              <a:buFont typeface="Arial" panose="020B0604020202020204" pitchFamily="34" charset="0"/>
              <a:buChar char="•"/>
            </a:pPr>
            <a:r>
              <a:rPr lang="et-EE" sz="3200" dirty="0" smtClean="0">
                <a:solidFill>
                  <a:schemeClr val="tx1"/>
                </a:solidFill>
              </a:rPr>
              <a:t>Ettepanekute viimine </a:t>
            </a:r>
            <a:r>
              <a:rPr lang="et-EE" sz="3200" dirty="0">
                <a:solidFill>
                  <a:schemeClr val="tx1"/>
                </a:solidFill>
              </a:rPr>
              <a:t>poliitikute ja </a:t>
            </a:r>
            <a:r>
              <a:rPr lang="et-EE" sz="3200" dirty="0" smtClean="0">
                <a:solidFill>
                  <a:schemeClr val="tx1"/>
                </a:solidFill>
              </a:rPr>
              <a:t>ametnikeni ning positiivse surve avaldamine ettepanekute elluviimiseks</a:t>
            </a:r>
          </a:p>
          <a:p>
            <a:endParaRPr lang="en-US" sz="2000" dirty="0"/>
          </a:p>
          <a:p>
            <a:pPr lvl="1"/>
            <a:endParaRPr lang="et-EE" sz="2800" dirty="0" smtClean="0"/>
          </a:p>
          <a:p>
            <a:pPr lvl="1"/>
            <a:endParaRPr lang="et-EE" sz="2800" dirty="0"/>
          </a:p>
        </p:txBody>
      </p:sp>
      <p:sp>
        <p:nvSpPr>
          <p:cNvPr id="119" name="Shape 119"/>
          <p:cNvSpPr txBox="1">
            <a:spLocks noGrp="1"/>
          </p:cNvSpPr>
          <p:nvPr>
            <p:ph type="title"/>
          </p:nvPr>
        </p:nvSpPr>
        <p:spPr>
          <a:xfrm>
            <a:off x="455517" y="188640"/>
            <a:ext cx="11380421" cy="1325700"/>
          </a:xfrm>
          <a:prstGeom prst="rect">
            <a:avLst/>
          </a:prstGeom>
          <a:noFill/>
          <a:ln>
            <a:noFill/>
          </a:ln>
        </p:spPr>
        <p:txBody>
          <a:bodyPr wrap="square" lIns="45700" tIns="45700" rIns="45700" bIns="45700" anchor="ctr" anchorCtr="0">
            <a:noAutofit/>
          </a:bodyPr>
          <a:lstStyle/>
          <a:p>
            <a:pPr marL="0" marR="0" lvl="0" indent="-279400" algn="l" rtl="0">
              <a:lnSpc>
                <a:spcPct val="90000"/>
              </a:lnSpc>
              <a:spcBef>
                <a:spcPts val="0"/>
              </a:spcBef>
              <a:spcAft>
                <a:spcPts val="0"/>
              </a:spcAft>
              <a:buClr>
                <a:srgbClr val="000000"/>
              </a:buClr>
              <a:buSzPts val="4400"/>
              <a:buFont typeface="Helvetica Neue Light"/>
              <a:buNone/>
            </a:pPr>
            <a:r>
              <a:rPr lang="et-EE" dirty="0" smtClean="0">
                <a:latin typeface="Helvetica Neue Light"/>
                <a:ea typeface="Helvetica Neue Light"/>
                <a:cs typeface="Helvetica Neue Light"/>
                <a:sym typeface="Helvetica Neue Light"/>
              </a:rPr>
              <a:t>TUGI ALGATUSE MEESKONNALT</a:t>
            </a:r>
            <a:endParaRPr lang="et-EE" dirty="0">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582636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p:nvPr/>
        </p:nvSpPr>
        <p:spPr>
          <a:xfrm>
            <a:off x="455516" y="1482674"/>
            <a:ext cx="11605105" cy="4426181"/>
          </a:xfrm>
          <a:prstGeom prst="rect">
            <a:avLst/>
          </a:prstGeom>
          <a:noFill/>
          <a:ln>
            <a:noFill/>
          </a:ln>
        </p:spPr>
        <p:txBody>
          <a:bodyPr wrap="square" lIns="91425" tIns="91425" rIns="91425" bIns="91425" anchor="t" anchorCtr="0">
            <a:noAutofit/>
          </a:bodyPr>
          <a:lstStyle/>
          <a:p>
            <a:pPr marL="457200" indent="-457200">
              <a:buFont typeface="Arial" panose="020B0604020202020204" pitchFamily="34" charset="0"/>
              <a:buChar char="•"/>
            </a:pPr>
            <a:r>
              <a:rPr lang="et-EE" sz="2400" dirty="0" smtClean="0">
                <a:solidFill>
                  <a:schemeClr val="tx1"/>
                </a:solidFill>
              </a:rPr>
              <a:t>Juuni 2018?</a:t>
            </a:r>
          </a:p>
          <a:p>
            <a:pPr marL="457200" indent="-457200">
              <a:buFont typeface="Arial" panose="020B0604020202020204" pitchFamily="34" charset="0"/>
              <a:buChar char="•"/>
            </a:pPr>
            <a:r>
              <a:rPr lang="et-EE" sz="2400" dirty="0" smtClean="0">
                <a:solidFill>
                  <a:schemeClr val="tx1"/>
                </a:solidFill>
              </a:rPr>
              <a:t>Kaasatud nii vanemaealised, tööealised kui ka noored, kogukonnad, ettevõtjad ja riigisektor – </a:t>
            </a:r>
            <a:r>
              <a:rPr lang="et-EE" sz="2400" dirty="0" err="1" smtClean="0">
                <a:solidFill>
                  <a:schemeClr val="tx1"/>
                </a:solidFill>
              </a:rPr>
              <a:t>laiapõhjaline</a:t>
            </a:r>
            <a:r>
              <a:rPr lang="et-EE" sz="2400" dirty="0" smtClean="0">
                <a:solidFill>
                  <a:schemeClr val="tx1"/>
                </a:solidFill>
              </a:rPr>
              <a:t> koostöö;</a:t>
            </a:r>
          </a:p>
          <a:p>
            <a:pPr marL="457200" indent="-457200">
              <a:buFont typeface="Arial" panose="020B0604020202020204" pitchFamily="34" charset="0"/>
              <a:buChar char="•"/>
            </a:pPr>
            <a:r>
              <a:rPr lang="et-EE" sz="2400" dirty="0" smtClean="0">
                <a:solidFill>
                  <a:schemeClr val="tx1"/>
                </a:solidFill>
              </a:rPr>
              <a:t>Teadvustada arusaam hetkeolukorrast ja võimalikust perspektiivist erinevate stsenaariumite korral;</a:t>
            </a:r>
          </a:p>
          <a:p>
            <a:pPr marL="457200" indent="-457200">
              <a:buFont typeface="Arial" panose="020B0604020202020204" pitchFamily="34" charset="0"/>
              <a:buChar char="•"/>
            </a:pPr>
            <a:r>
              <a:rPr lang="et-EE" sz="2400" dirty="0" smtClean="0">
                <a:solidFill>
                  <a:schemeClr val="tx1"/>
                </a:solidFill>
              </a:rPr>
              <a:t>Tegevuskava aruteludele ja oodatavale tulemusele;</a:t>
            </a:r>
          </a:p>
          <a:p>
            <a:pPr marL="457200" indent="-457200">
              <a:buFont typeface="Arial" panose="020B0604020202020204" pitchFamily="34" charset="0"/>
              <a:buChar char="•"/>
            </a:pPr>
            <a:r>
              <a:rPr lang="et-EE" sz="2400" dirty="0" smtClean="0">
                <a:solidFill>
                  <a:schemeClr val="tx1"/>
                </a:solidFill>
              </a:rPr>
              <a:t>Millised on meie võimalused ise ja koostöös riigiga panustada jätkusuutlikkusse (</a:t>
            </a:r>
            <a:r>
              <a:rPr lang="et-EE" sz="2400" i="1" dirty="0" smtClean="0">
                <a:solidFill>
                  <a:schemeClr val="tx1"/>
                </a:solidFill>
              </a:rPr>
              <a:t>N: naaberomavalitsusest aastalõpu kampaaniaga elanike registrisse meelitamine ei ole lahendus; </a:t>
            </a:r>
            <a:r>
              <a:rPr lang="et-EE" sz="2400" i="1" dirty="0" err="1">
                <a:solidFill>
                  <a:schemeClr val="tx1"/>
                </a:solidFill>
              </a:rPr>
              <a:t>o</a:t>
            </a:r>
            <a:r>
              <a:rPr lang="et-EE" sz="2400" i="1" dirty="0" err="1" smtClean="0">
                <a:solidFill>
                  <a:schemeClr val="tx1"/>
                </a:solidFill>
              </a:rPr>
              <a:t>mavalitsuseti</a:t>
            </a:r>
            <a:r>
              <a:rPr lang="et-EE" sz="2400" i="1" dirty="0" smtClean="0">
                <a:solidFill>
                  <a:schemeClr val="tx1"/>
                </a:solidFill>
              </a:rPr>
              <a:t> </a:t>
            </a:r>
            <a:r>
              <a:rPr lang="et-EE" sz="2400" i="1" dirty="0" smtClean="0">
                <a:solidFill>
                  <a:schemeClr val="tx1"/>
                </a:solidFill>
              </a:rPr>
              <a:t>läbi eeliste sissekirjutustega kauplemine ei ole lahendus; Innovatsiooni ja ettevõtlikkuse toetamine on lahendus; tark ja </a:t>
            </a:r>
            <a:r>
              <a:rPr lang="et-EE" sz="2400" i="1" dirty="0" smtClean="0">
                <a:solidFill>
                  <a:schemeClr val="tx1"/>
                </a:solidFill>
              </a:rPr>
              <a:t>paindlik </a:t>
            </a:r>
            <a:r>
              <a:rPr lang="et-EE" sz="2400" i="1" dirty="0" smtClean="0">
                <a:solidFill>
                  <a:schemeClr val="tx1"/>
                </a:solidFill>
              </a:rPr>
              <a:t>hariduspoliitika on lahendus; noorte haridusteelt väljalangemise vähendamine on lahendus; paljulapseliste perede toetusprogramm on lahendus jne)</a:t>
            </a:r>
            <a:endParaRPr lang="en-US" sz="2400" i="1" dirty="0"/>
          </a:p>
          <a:p>
            <a:pPr lvl="1"/>
            <a:endParaRPr lang="et-EE" sz="2800" dirty="0" smtClean="0"/>
          </a:p>
          <a:p>
            <a:pPr lvl="1"/>
            <a:endParaRPr lang="et-EE" sz="2800" dirty="0"/>
          </a:p>
        </p:txBody>
      </p:sp>
      <p:sp>
        <p:nvSpPr>
          <p:cNvPr id="119" name="Shape 119"/>
          <p:cNvSpPr txBox="1">
            <a:spLocks noGrp="1"/>
          </p:cNvSpPr>
          <p:nvPr>
            <p:ph type="title"/>
          </p:nvPr>
        </p:nvSpPr>
        <p:spPr>
          <a:xfrm>
            <a:off x="455517" y="188640"/>
            <a:ext cx="11380421" cy="1325700"/>
          </a:xfrm>
          <a:prstGeom prst="rect">
            <a:avLst/>
          </a:prstGeom>
          <a:noFill/>
          <a:ln>
            <a:noFill/>
          </a:ln>
        </p:spPr>
        <p:txBody>
          <a:bodyPr wrap="square" lIns="45700" tIns="45700" rIns="45700" bIns="45700" anchor="ctr" anchorCtr="0">
            <a:noAutofit/>
          </a:bodyPr>
          <a:lstStyle/>
          <a:p>
            <a:pPr marL="0" marR="0" lvl="0" indent="-279400" algn="l" rtl="0">
              <a:lnSpc>
                <a:spcPct val="90000"/>
              </a:lnSpc>
              <a:spcBef>
                <a:spcPts val="0"/>
              </a:spcBef>
              <a:spcAft>
                <a:spcPts val="0"/>
              </a:spcAft>
              <a:buClr>
                <a:srgbClr val="000000"/>
              </a:buClr>
              <a:buSzPts val="4400"/>
              <a:buFont typeface="Helvetica Neue Light"/>
              <a:buNone/>
            </a:pPr>
            <a:r>
              <a:rPr lang="et-EE" dirty="0" smtClean="0">
                <a:latin typeface="Helvetica Neue Light"/>
                <a:ea typeface="Helvetica Neue Light"/>
                <a:cs typeface="Helvetica Neue Light"/>
                <a:sym typeface="Helvetica Neue Light"/>
              </a:rPr>
              <a:t>MURASTE TESTARUTELU</a:t>
            </a:r>
            <a:endParaRPr lang="et-EE" dirty="0">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646103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Shape 119"/>
          <p:cNvSpPr txBox="1">
            <a:spLocks noGrp="1"/>
          </p:cNvSpPr>
          <p:nvPr>
            <p:ph type="title"/>
          </p:nvPr>
        </p:nvSpPr>
        <p:spPr>
          <a:xfrm>
            <a:off x="313628" y="4350736"/>
            <a:ext cx="11380421" cy="1325700"/>
          </a:xfrm>
          <a:prstGeom prst="rect">
            <a:avLst/>
          </a:prstGeom>
          <a:noFill/>
          <a:ln>
            <a:noFill/>
          </a:ln>
        </p:spPr>
        <p:txBody>
          <a:bodyPr wrap="square" lIns="45700" tIns="45700" rIns="45700" bIns="45700" anchor="ctr" anchorCtr="0">
            <a:noAutofit/>
          </a:bodyPr>
          <a:lstStyle/>
          <a:p>
            <a:pPr marL="0" marR="0" lvl="0" indent="-279400" algn="r" rtl="0">
              <a:lnSpc>
                <a:spcPct val="90000"/>
              </a:lnSpc>
              <a:spcBef>
                <a:spcPts val="0"/>
              </a:spcBef>
              <a:spcAft>
                <a:spcPts val="0"/>
              </a:spcAft>
              <a:buClr>
                <a:srgbClr val="000000"/>
              </a:buClr>
              <a:buSzPts val="4400"/>
              <a:buFont typeface="Helvetica Neue Light"/>
              <a:buNone/>
            </a:pPr>
            <a:r>
              <a:rPr lang="et-EE" sz="6000" dirty="0" smtClean="0">
                <a:latin typeface="Helvetica Neue Light"/>
                <a:ea typeface="Helvetica Neue Light"/>
                <a:cs typeface="Helvetica Neue Light"/>
                <a:sym typeface="Helvetica Neue Light"/>
              </a:rPr>
              <a:t>AITÄH!</a:t>
            </a:r>
            <a:endParaRPr lang="et-EE" sz="6000" dirty="0">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71622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1850" y="812047"/>
            <a:ext cx="10515600" cy="943521"/>
          </a:xfrm>
        </p:spPr>
        <p:txBody>
          <a:bodyPr/>
          <a:lstStyle/>
          <a:p>
            <a:r>
              <a:rPr lang="et-EE" dirty="0" err="1" smtClean="0"/>
              <a:t>Inimvara</a:t>
            </a:r>
            <a:r>
              <a:rPr lang="et-EE" dirty="0" smtClean="0"/>
              <a:t> töögrupp:</a:t>
            </a:r>
            <a:endParaRPr lang="et-EE" dirty="0"/>
          </a:p>
        </p:txBody>
      </p:sp>
      <p:sp>
        <p:nvSpPr>
          <p:cNvPr id="3" name="Teksti kohatäide 2"/>
          <p:cNvSpPr>
            <a:spLocks noGrp="1"/>
          </p:cNvSpPr>
          <p:nvPr>
            <p:ph type="body" idx="1"/>
          </p:nvPr>
        </p:nvSpPr>
        <p:spPr>
          <a:xfrm>
            <a:off x="831850" y="1888761"/>
            <a:ext cx="10515600" cy="4200889"/>
          </a:xfrm>
        </p:spPr>
        <p:txBody>
          <a:bodyPr/>
          <a:lstStyle/>
          <a:p>
            <a:r>
              <a:rPr lang="et-EE" b="1" dirty="0" smtClean="0">
                <a:solidFill>
                  <a:schemeClr val="tx1"/>
                </a:solidFill>
              </a:rPr>
              <a:t>Juhtiv partner</a:t>
            </a:r>
            <a:r>
              <a:rPr lang="et-EE" dirty="0" smtClean="0">
                <a:solidFill>
                  <a:schemeClr val="tx1"/>
                </a:solidFill>
              </a:rPr>
              <a:t>: Avatud Eesti fond, projektijuht Teele </a:t>
            </a:r>
            <a:r>
              <a:rPr lang="et-EE" dirty="0" err="1" smtClean="0">
                <a:solidFill>
                  <a:schemeClr val="tx1"/>
                </a:solidFill>
              </a:rPr>
              <a:t>Nagel</a:t>
            </a:r>
            <a:r>
              <a:rPr lang="et-EE" dirty="0" smtClean="0">
                <a:solidFill>
                  <a:schemeClr val="tx1"/>
                </a:solidFill>
              </a:rPr>
              <a:t> </a:t>
            </a:r>
          </a:p>
          <a:p>
            <a:r>
              <a:rPr lang="et-EE" dirty="0" smtClean="0">
                <a:solidFill>
                  <a:schemeClr val="tx1"/>
                </a:solidFill>
              </a:rPr>
              <a:t>(</a:t>
            </a:r>
            <a:r>
              <a:rPr lang="et-EE" dirty="0">
                <a:solidFill>
                  <a:schemeClr val="tx1"/>
                </a:solidFill>
              </a:rPr>
              <a:t>Avatud Eesti Fondis on 2017. aasta algusest koos käinud sõltumatu kodanikualgatuse töögrupp, mis otsib lahendusi Eesti rahvastiku vähenemisest tulenevatele väljakutsetele ning võimalusi Eesti avatumaks muutmisele</a:t>
            </a:r>
            <a:r>
              <a:rPr lang="et-EE" dirty="0" smtClean="0">
                <a:solidFill>
                  <a:schemeClr val="tx1"/>
                </a:solidFill>
              </a:rPr>
              <a:t>.)</a:t>
            </a:r>
          </a:p>
          <a:p>
            <a:endParaRPr lang="et-EE" b="1" dirty="0" smtClean="0">
              <a:solidFill>
                <a:schemeClr val="tx1"/>
              </a:solidFill>
            </a:endParaRPr>
          </a:p>
          <a:p>
            <a:r>
              <a:rPr lang="et-EE" b="1" dirty="0" smtClean="0">
                <a:solidFill>
                  <a:schemeClr val="tx1"/>
                </a:solidFill>
              </a:rPr>
              <a:t>Töögrupis</a:t>
            </a:r>
            <a:r>
              <a:rPr lang="et-EE" dirty="0" smtClean="0">
                <a:solidFill>
                  <a:schemeClr val="tx1"/>
                </a:solidFill>
              </a:rPr>
              <a:t> </a:t>
            </a:r>
            <a:r>
              <a:rPr lang="et-EE" dirty="0">
                <a:solidFill>
                  <a:schemeClr val="tx1"/>
                </a:solidFill>
              </a:rPr>
              <a:t>osalevad </a:t>
            </a:r>
            <a:r>
              <a:rPr lang="et-EE" dirty="0" smtClean="0">
                <a:solidFill>
                  <a:schemeClr val="tx1"/>
                </a:solidFill>
              </a:rPr>
              <a:t>lisaks </a:t>
            </a:r>
            <a:r>
              <a:rPr lang="et-EE" dirty="0">
                <a:solidFill>
                  <a:schemeClr val="tx1"/>
                </a:solidFill>
              </a:rPr>
              <a:t>Eesti Tööandjate Keskliit, Mainor AS, Eesti Kaubandus-Tööstuskoda, Tallinna Tehnikaülikool, Teenusmajanduse Koda, vabaühenduste liit </a:t>
            </a:r>
            <a:r>
              <a:rPr lang="et-EE" dirty="0" smtClean="0">
                <a:solidFill>
                  <a:schemeClr val="tx1"/>
                </a:solidFill>
              </a:rPr>
              <a:t>EMSL, Eesti Koostöö kogu ja kaasatud sädeinimesed.</a:t>
            </a:r>
            <a:r>
              <a:rPr lang="et-EE" dirty="0">
                <a:solidFill>
                  <a:schemeClr val="tx1"/>
                </a:solidFill>
              </a:rPr>
              <a:t> </a:t>
            </a:r>
            <a:endParaRPr lang="et-EE" dirty="0" smtClean="0">
              <a:solidFill>
                <a:schemeClr val="tx1"/>
              </a:solidFill>
            </a:endParaRPr>
          </a:p>
          <a:p>
            <a:endParaRPr lang="et-EE" dirty="0"/>
          </a:p>
        </p:txBody>
      </p:sp>
    </p:spTree>
    <p:extLst>
      <p:ext uri="{BB962C8B-B14F-4D97-AF65-F5344CB8AC3E}">
        <p14:creationId xmlns:p14="http://schemas.microsoft.com/office/powerpoint/2010/main" val="4023995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9805" y="2163671"/>
            <a:ext cx="10594427" cy="2554545"/>
          </a:xfrm>
          <a:prstGeom prst="rect">
            <a:avLst/>
          </a:prstGeom>
        </p:spPr>
        <p:txBody>
          <a:bodyPr wrap="square">
            <a:spAutoFit/>
          </a:bodyPr>
          <a:lstStyle/>
          <a:p>
            <a:pPr algn="ctr"/>
            <a:r>
              <a:rPr lang="en-US" sz="3200" b="1" dirty="0" err="1"/>
              <a:t>Kestvusarutelud</a:t>
            </a:r>
            <a:r>
              <a:rPr lang="en-US" sz="3200" dirty="0"/>
              <a:t> on </a:t>
            </a:r>
            <a:r>
              <a:rPr lang="en-US" sz="3200" dirty="0" err="1"/>
              <a:t>vabakonna</a:t>
            </a:r>
            <a:r>
              <a:rPr lang="en-US" sz="3200" dirty="0"/>
              <a:t>, </a:t>
            </a:r>
            <a:r>
              <a:rPr lang="en-US" sz="3200" dirty="0" err="1"/>
              <a:t>ettevõtjate</a:t>
            </a:r>
            <a:r>
              <a:rPr lang="en-US" sz="3200" dirty="0"/>
              <a:t>, </a:t>
            </a:r>
            <a:r>
              <a:rPr lang="en-US" sz="3200" dirty="0" err="1"/>
              <a:t>esindusorganisatsioonide</a:t>
            </a:r>
            <a:r>
              <a:rPr lang="en-US" sz="3200" dirty="0"/>
              <a:t> ja </a:t>
            </a:r>
            <a:r>
              <a:rPr lang="en-US" sz="3200" dirty="0" err="1"/>
              <a:t>aktiivsete</a:t>
            </a:r>
            <a:r>
              <a:rPr lang="en-US" sz="3200" dirty="0"/>
              <a:t> </a:t>
            </a:r>
            <a:r>
              <a:rPr lang="en-US" sz="3200" dirty="0" err="1"/>
              <a:t>inimeste</a:t>
            </a:r>
            <a:r>
              <a:rPr lang="en-US" sz="3200" dirty="0"/>
              <a:t> </a:t>
            </a:r>
            <a:r>
              <a:rPr lang="en-US" sz="3200" dirty="0" err="1"/>
              <a:t>algatus</a:t>
            </a:r>
            <a:r>
              <a:rPr lang="en-US" sz="3200" dirty="0"/>
              <a:t> </a:t>
            </a:r>
            <a:r>
              <a:rPr lang="en-US" sz="3200" dirty="0" err="1"/>
              <a:t>käivitamaks</a:t>
            </a:r>
            <a:r>
              <a:rPr lang="en-US" sz="3200" dirty="0"/>
              <a:t> </a:t>
            </a:r>
            <a:r>
              <a:rPr lang="en-US" sz="3200" dirty="0" err="1"/>
              <a:t>üle-eestiline</a:t>
            </a:r>
            <a:r>
              <a:rPr lang="en-US" sz="3200" dirty="0"/>
              <a:t> </a:t>
            </a:r>
            <a:r>
              <a:rPr lang="en-US" sz="3200" dirty="0" err="1"/>
              <a:t>diskussioon</a:t>
            </a:r>
            <a:r>
              <a:rPr lang="en-US" sz="3200" dirty="0"/>
              <a:t> ja </a:t>
            </a:r>
            <a:r>
              <a:rPr lang="en-US" sz="3200" dirty="0" err="1"/>
              <a:t>luua</a:t>
            </a:r>
            <a:r>
              <a:rPr lang="en-US" sz="3200" dirty="0"/>
              <a:t> </a:t>
            </a:r>
            <a:r>
              <a:rPr lang="en-US" sz="3200" dirty="0" err="1"/>
              <a:t>eeldused</a:t>
            </a:r>
            <a:r>
              <a:rPr lang="en-US" sz="3200" dirty="0"/>
              <a:t> </a:t>
            </a:r>
            <a:r>
              <a:rPr lang="en-US" sz="3200" dirty="0" err="1"/>
              <a:t>ühiskondliku</a:t>
            </a:r>
            <a:r>
              <a:rPr lang="en-US" sz="3200" dirty="0"/>
              <a:t> </a:t>
            </a:r>
            <a:r>
              <a:rPr lang="en-US" sz="3200" dirty="0" err="1"/>
              <a:t>kokkuleppe</a:t>
            </a:r>
            <a:r>
              <a:rPr lang="en-US" sz="3200" dirty="0"/>
              <a:t> </a:t>
            </a:r>
            <a:r>
              <a:rPr lang="en-US" sz="3200" dirty="0" err="1"/>
              <a:t>saavutamiseks</a:t>
            </a:r>
            <a:r>
              <a:rPr lang="en-US" sz="3200" dirty="0"/>
              <a:t> </a:t>
            </a:r>
            <a:r>
              <a:rPr lang="en-US" sz="3200" dirty="0" err="1"/>
              <a:t>Eesti</a:t>
            </a:r>
            <a:r>
              <a:rPr lang="en-US" sz="3200" dirty="0"/>
              <a:t> </a:t>
            </a:r>
            <a:r>
              <a:rPr lang="en-US" sz="3200" dirty="0" err="1"/>
              <a:t>kestmiseks</a:t>
            </a:r>
            <a:r>
              <a:rPr lang="en-US" sz="3200" dirty="0"/>
              <a:t> </a:t>
            </a:r>
            <a:r>
              <a:rPr lang="en-US" sz="3200" dirty="0" err="1"/>
              <a:t>vajaliku</a:t>
            </a:r>
            <a:r>
              <a:rPr lang="en-US" sz="3200" dirty="0"/>
              <a:t> </a:t>
            </a:r>
            <a:r>
              <a:rPr lang="en-US" sz="3200" dirty="0" err="1"/>
              <a:t>rahvastikustrateegia</a:t>
            </a:r>
            <a:r>
              <a:rPr lang="en-US" sz="3200" dirty="0"/>
              <a:t> </a:t>
            </a:r>
            <a:r>
              <a:rPr lang="en-US" sz="3200" dirty="0" err="1"/>
              <a:t>osas</a:t>
            </a:r>
            <a:r>
              <a:rPr lang="en-US" sz="3200" dirty="0"/>
              <a:t>.</a:t>
            </a:r>
          </a:p>
        </p:txBody>
      </p:sp>
    </p:spTree>
    <p:extLst>
      <p:ext uri="{BB962C8B-B14F-4D97-AF65-F5344CB8AC3E}">
        <p14:creationId xmlns:p14="http://schemas.microsoft.com/office/powerpoint/2010/main" val="2734160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p:nvPr/>
        </p:nvSpPr>
        <p:spPr>
          <a:xfrm>
            <a:off x="5192989" y="1863332"/>
            <a:ext cx="6493782" cy="2513625"/>
          </a:xfrm>
          <a:prstGeom prst="rect">
            <a:avLst/>
          </a:prstGeom>
          <a:noFill/>
          <a:ln>
            <a:noFill/>
          </a:ln>
        </p:spPr>
        <p:txBody>
          <a:bodyPr wrap="square" lIns="91425" tIns="91425" rIns="91425" bIns="91425" anchor="t" anchorCtr="0">
            <a:noAutofit/>
          </a:bodyPr>
          <a:lstStyle/>
          <a:p>
            <a:pPr marL="342900" lvl="0" indent="-342900">
              <a:spcBef>
                <a:spcPts val="600"/>
              </a:spcBef>
              <a:spcAft>
                <a:spcPts val="600"/>
              </a:spcAft>
              <a:buFont typeface="Arial"/>
              <a:buChar char="•"/>
            </a:pPr>
            <a:r>
              <a:rPr lang="et-EE" sz="2000" dirty="0"/>
              <a:t>Praeguste </a:t>
            </a:r>
            <a:r>
              <a:rPr lang="et-EE" sz="2000" dirty="0" smtClean="0"/>
              <a:t>suundade </a:t>
            </a:r>
            <a:r>
              <a:rPr lang="et-EE" sz="2000" dirty="0"/>
              <a:t>jätkudes elab aastaks 2100 Eestis 800 000 inimest</a:t>
            </a:r>
            <a:r>
              <a:rPr lang="et-EE" sz="2000" dirty="0" smtClean="0"/>
              <a:t>. Vaatamata sellele, et rändesaldo on olnud eelmisel aastal positiivne</a:t>
            </a:r>
            <a:endParaRPr lang="et-EE" sz="2000" dirty="0"/>
          </a:p>
          <a:p>
            <a:pPr marL="342900" lvl="0" indent="-342900">
              <a:spcBef>
                <a:spcPts val="600"/>
              </a:spcBef>
              <a:spcAft>
                <a:spcPts val="600"/>
              </a:spcAft>
              <a:buFont typeface="Arial"/>
              <a:buChar char="•"/>
            </a:pPr>
            <a:r>
              <a:rPr lang="et-EE" sz="2000" dirty="0"/>
              <a:t>Viimase 25 aastaga vähenes Eesti rahvaarv veerand miljoni inimese võrra. </a:t>
            </a:r>
          </a:p>
          <a:p>
            <a:pPr marL="342900" lvl="0" indent="-342900">
              <a:spcBef>
                <a:spcPts val="600"/>
              </a:spcBef>
              <a:spcAft>
                <a:spcPts val="600"/>
              </a:spcAft>
              <a:buFont typeface="Arial"/>
              <a:buChar char="•"/>
            </a:pPr>
            <a:r>
              <a:rPr lang="et-EE" sz="2000" dirty="0"/>
              <a:t>Aastal 2050 on tööealisi inimesi 800 tuhande asemel 600 tuhat.</a:t>
            </a:r>
          </a:p>
          <a:p>
            <a:pPr algn="r">
              <a:spcBef>
                <a:spcPts val="600"/>
              </a:spcBef>
              <a:spcAft>
                <a:spcPts val="600"/>
              </a:spcAft>
            </a:pPr>
            <a:endParaRPr lang="et-EE" sz="2000" dirty="0"/>
          </a:p>
          <a:p>
            <a:pPr lvl="0">
              <a:spcBef>
                <a:spcPts val="600"/>
              </a:spcBef>
              <a:spcAft>
                <a:spcPts val="600"/>
              </a:spcAft>
            </a:pPr>
            <a:endParaRPr lang="et-EE" sz="2000" dirty="0"/>
          </a:p>
          <a:p>
            <a:pPr lvl="0">
              <a:spcBef>
                <a:spcPts val="600"/>
              </a:spcBef>
              <a:spcAft>
                <a:spcPts val="600"/>
              </a:spcAft>
            </a:pPr>
            <a:endParaRPr lang="et-EE" sz="2000" dirty="0"/>
          </a:p>
          <a:p>
            <a:pPr lvl="0">
              <a:spcBef>
                <a:spcPts val="600"/>
              </a:spcBef>
              <a:spcAft>
                <a:spcPts val="600"/>
              </a:spcAft>
            </a:pPr>
            <a:endParaRPr lang="et-EE" sz="2000" dirty="0"/>
          </a:p>
        </p:txBody>
      </p:sp>
      <p:sp>
        <p:nvSpPr>
          <p:cNvPr id="119" name="Shape 119"/>
          <p:cNvSpPr txBox="1">
            <a:spLocks noGrp="1"/>
          </p:cNvSpPr>
          <p:nvPr>
            <p:ph type="title"/>
          </p:nvPr>
        </p:nvSpPr>
        <p:spPr>
          <a:xfrm>
            <a:off x="510731" y="188640"/>
            <a:ext cx="11325207" cy="1325700"/>
          </a:xfrm>
          <a:prstGeom prst="rect">
            <a:avLst/>
          </a:prstGeom>
          <a:noFill/>
          <a:ln>
            <a:noFill/>
          </a:ln>
        </p:spPr>
        <p:txBody>
          <a:bodyPr wrap="square" lIns="45700" tIns="45700" rIns="45700" bIns="45700" anchor="ctr" anchorCtr="0">
            <a:noAutofit/>
          </a:bodyPr>
          <a:lstStyle/>
          <a:p>
            <a:pPr marL="0" marR="0" lvl="0" indent="-279400" algn="l" rtl="0">
              <a:lnSpc>
                <a:spcPct val="90000"/>
              </a:lnSpc>
              <a:spcBef>
                <a:spcPts val="0"/>
              </a:spcBef>
              <a:spcAft>
                <a:spcPts val="0"/>
              </a:spcAft>
              <a:buClr>
                <a:srgbClr val="000000"/>
              </a:buClr>
              <a:buSzPts val="4400"/>
              <a:buFont typeface="Helvetica Neue Light"/>
              <a:buNone/>
            </a:pPr>
            <a:r>
              <a:rPr lang="et-EE" dirty="0">
                <a:latin typeface="Helvetica Neue Light"/>
                <a:ea typeface="Helvetica Neue Light"/>
                <a:cs typeface="Helvetica Neue Light"/>
                <a:sym typeface="Helvetica Neue Light"/>
              </a:rPr>
              <a:t>EESTI RAHVAARV VÄHENEB</a:t>
            </a:r>
          </a:p>
        </p:txBody>
      </p:sp>
      <p:sp>
        <p:nvSpPr>
          <p:cNvPr id="4" name="Shape 118">
            <a:extLst>
              <a:ext uri="{FF2B5EF4-FFF2-40B4-BE49-F238E27FC236}">
                <a16:creationId xmlns="" xmlns:a16="http://schemas.microsoft.com/office/drawing/2014/main" id="{7ED54C1A-4898-4E0E-867A-2D575356F4F5}"/>
              </a:ext>
            </a:extLst>
          </p:cNvPr>
          <p:cNvSpPr txBox="1"/>
          <p:nvPr/>
        </p:nvSpPr>
        <p:spPr>
          <a:xfrm>
            <a:off x="510731" y="5093444"/>
            <a:ext cx="9318262" cy="1949065"/>
          </a:xfrm>
          <a:prstGeom prst="rect">
            <a:avLst/>
          </a:prstGeom>
          <a:noFill/>
          <a:ln>
            <a:noFill/>
          </a:ln>
        </p:spPr>
        <p:txBody>
          <a:bodyPr wrap="square" lIns="91425" tIns="91425" rIns="91425" bIns="91425" anchor="t" anchorCtr="0">
            <a:noAutofit/>
          </a:bodyPr>
          <a:lstStyle/>
          <a:p>
            <a:r>
              <a:rPr lang="et-EE" sz="1800" dirty="0">
                <a:solidFill>
                  <a:srgbClr val="3A8080"/>
                </a:solidFill>
              </a:rPr>
              <a:t>„Rahvuse kultuurrahvana püsima jäämise piir on üsna lähedal miljoni piirile</a:t>
            </a:r>
            <a:r>
              <a:rPr lang="et-EE" sz="1800" dirty="0" smtClean="0">
                <a:solidFill>
                  <a:srgbClr val="3A8080"/>
                </a:solidFill>
              </a:rPr>
              <a:t>.“</a:t>
            </a:r>
          </a:p>
          <a:p>
            <a:r>
              <a:rPr lang="et-EE" sz="1800" dirty="0">
                <a:solidFill>
                  <a:srgbClr val="3A8080"/>
                </a:solidFill>
              </a:rPr>
              <a:t> </a:t>
            </a:r>
            <a:r>
              <a:rPr lang="et-EE" sz="1800" dirty="0" smtClean="0">
                <a:solidFill>
                  <a:srgbClr val="3A8080"/>
                </a:solidFill>
              </a:rPr>
              <a:t>                                                                                              </a:t>
            </a:r>
            <a:r>
              <a:rPr lang="et-EE" dirty="0" smtClean="0"/>
              <a:t>– Ene-Margit Tiit</a:t>
            </a:r>
            <a:r>
              <a:rPr lang="et-EE" dirty="0"/>
              <a:t>, </a:t>
            </a:r>
            <a:r>
              <a:rPr lang="et-EE" dirty="0" smtClean="0"/>
              <a:t>rahvastikuteadlane</a:t>
            </a:r>
          </a:p>
          <a:p>
            <a:pPr algn="r"/>
            <a:endParaRPr lang="et-EE" dirty="0"/>
          </a:p>
          <a:p>
            <a:r>
              <a:rPr lang="et-EE" sz="1800" dirty="0" smtClean="0">
                <a:solidFill>
                  <a:srgbClr val="3A8080"/>
                </a:solidFill>
              </a:rPr>
              <a:t>„</a:t>
            </a:r>
            <a:r>
              <a:rPr lang="et-EE" sz="1800" dirty="0">
                <a:solidFill>
                  <a:srgbClr val="3A8080"/>
                </a:solidFill>
              </a:rPr>
              <a:t>Kahaneval rahval on keeruline üleval hoida piisavalt mitmekesist kultuuri.“</a:t>
            </a:r>
          </a:p>
          <a:p>
            <a:pPr algn="r"/>
            <a:r>
              <a:rPr lang="et-EE" dirty="0"/>
              <a:t>– </a:t>
            </a:r>
            <a:r>
              <a:rPr lang="et-EE" dirty="0">
                <a:solidFill>
                  <a:schemeClr val="tx1"/>
                </a:solidFill>
              </a:rPr>
              <a:t>Eesti inimarengu aruanne 2016/2017 </a:t>
            </a:r>
            <a:endParaRPr lang="et-EE" dirty="0"/>
          </a:p>
          <a:p>
            <a:pPr lvl="0">
              <a:spcBef>
                <a:spcPts val="0"/>
              </a:spcBef>
            </a:pPr>
            <a:endParaRPr lang="et-EE" sz="2400" dirty="0"/>
          </a:p>
          <a:p>
            <a:pPr lvl="0">
              <a:spcBef>
                <a:spcPts val="0"/>
              </a:spcBef>
            </a:pPr>
            <a:endParaRPr lang="et-EE" sz="2400" dirty="0"/>
          </a:p>
          <a:p>
            <a:pPr lvl="0">
              <a:spcBef>
                <a:spcPts val="0"/>
              </a:spcBef>
            </a:pPr>
            <a:endParaRPr lang="et-EE" sz="2400" dirty="0"/>
          </a:p>
        </p:txBody>
      </p:sp>
      <p:pic>
        <p:nvPicPr>
          <p:cNvPr id="6" name="Picture 5" descr="pilt1.jpg">
            <a:extLst>
              <a:ext uri="{FF2B5EF4-FFF2-40B4-BE49-F238E27FC236}">
                <a16:creationId xmlns="" xmlns:a16="http://schemas.microsoft.com/office/drawing/2014/main" id="{C984BE66-830E-4747-9DFD-335E325427E9}"/>
              </a:ext>
            </a:extLst>
          </p:cNvPr>
          <p:cNvPicPr>
            <a:picLocks noChangeAspect="1"/>
          </p:cNvPicPr>
          <p:nvPr/>
        </p:nvPicPr>
        <p:blipFill rotWithShape="1">
          <a:blip r:embed="rId3">
            <a:extLst>
              <a:ext uri="{28A0092B-C50C-407E-A947-70E740481C1C}">
                <a14:useLocalDpi xmlns:a14="http://schemas.microsoft.com/office/drawing/2010/main" val="0"/>
              </a:ext>
            </a:extLst>
          </a:blip>
          <a:srcRect b="8715"/>
          <a:stretch/>
        </p:blipFill>
        <p:spPr>
          <a:xfrm>
            <a:off x="510731" y="1514338"/>
            <a:ext cx="4541520" cy="3211615"/>
          </a:xfrm>
          <a:prstGeom prst="rect">
            <a:avLst/>
          </a:prstGeom>
        </p:spPr>
      </p:pic>
      <p:sp>
        <p:nvSpPr>
          <p:cNvPr id="3" name="Rectangle 2"/>
          <p:cNvSpPr/>
          <p:nvPr/>
        </p:nvSpPr>
        <p:spPr>
          <a:xfrm>
            <a:off x="570153" y="4750415"/>
            <a:ext cx="4541520" cy="253916"/>
          </a:xfrm>
          <a:prstGeom prst="rect">
            <a:avLst/>
          </a:prstGeom>
        </p:spPr>
        <p:txBody>
          <a:bodyPr wrap="square">
            <a:spAutoFit/>
          </a:bodyPr>
          <a:lstStyle/>
          <a:p>
            <a:pPr algn="r"/>
            <a:r>
              <a:rPr lang="fi-FI" sz="1050" dirty="0"/>
              <a:t>Allikas: Eesti </a:t>
            </a:r>
            <a:r>
              <a:rPr lang="et-EE" sz="1050" dirty="0" smtClean="0"/>
              <a:t>i</a:t>
            </a:r>
            <a:r>
              <a:rPr lang="fi-FI" sz="1050" dirty="0" smtClean="0"/>
              <a:t>nimarengu </a:t>
            </a:r>
            <a:r>
              <a:rPr lang="fi-FI" sz="1050" dirty="0"/>
              <a:t>aruanne 2016/2017 </a:t>
            </a:r>
            <a:endParaRPr lang="en-US" sz="1050" dirty="0"/>
          </a:p>
        </p:txBody>
      </p:sp>
    </p:spTree>
    <p:extLst>
      <p:ext uri="{BB962C8B-B14F-4D97-AF65-F5344CB8AC3E}">
        <p14:creationId xmlns:p14="http://schemas.microsoft.com/office/powerpoint/2010/main" val="833840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p:nvPr/>
        </p:nvSpPr>
        <p:spPr>
          <a:xfrm>
            <a:off x="538339" y="1482674"/>
            <a:ext cx="11506516" cy="4426181"/>
          </a:xfrm>
          <a:prstGeom prst="rect">
            <a:avLst/>
          </a:prstGeom>
          <a:noFill/>
          <a:ln>
            <a:noFill/>
          </a:ln>
        </p:spPr>
        <p:txBody>
          <a:bodyPr wrap="square" lIns="91425" tIns="91425" rIns="91425" bIns="91425" anchor="t" anchorCtr="0">
            <a:noAutofit/>
          </a:bodyPr>
          <a:lstStyle/>
          <a:p>
            <a:pPr marL="457200" lvl="7" indent="-457200">
              <a:buFont typeface="Arial"/>
              <a:buChar char="•"/>
            </a:pPr>
            <a:r>
              <a:rPr lang="et-EE" sz="2400" dirty="0" smtClean="0"/>
              <a:t>Oht eesti keelele</a:t>
            </a:r>
            <a:r>
              <a:rPr lang="et-EE" sz="2400" dirty="0"/>
              <a:t> </a:t>
            </a:r>
            <a:r>
              <a:rPr lang="et-EE" sz="2400" dirty="0" smtClean="0"/>
              <a:t>ja kultuurile – i</a:t>
            </a:r>
            <a:r>
              <a:rPr lang="en-US" sz="2400" dirty="0" err="1" smtClean="0"/>
              <a:t>lma</a:t>
            </a:r>
            <a:r>
              <a:rPr lang="en-US" sz="2400" dirty="0" smtClean="0"/>
              <a:t> </a:t>
            </a:r>
            <a:r>
              <a:rPr lang="en-US" sz="2400" dirty="0" err="1"/>
              <a:t>nendeta</a:t>
            </a:r>
            <a:r>
              <a:rPr lang="en-US" sz="2400" dirty="0"/>
              <a:t> on </a:t>
            </a:r>
            <a:r>
              <a:rPr lang="en-US" sz="2400" dirty="0" err="1"/>
              <a:t>keeruline</a:t>
            </a:r>
            <a:r>
              <a:rPr lang="en-US" sz="2400" dirty="0"/>
              <a:t> </a:t>
            </a:r>
            <a:r>
              <a:rPr lang="en-US" sz="2400" dirty="0" err="1"/>
              <a:t>enda</a:t>
            </a:r>
            <a:r>
              <a:rPr lang="en-US" sz="2400" dirty="0"/>
              <a:t> </a:t>
            </a:r>
            <a:r>
              <a:rPr lang="en-US" sz="2400" dirty="0" err="1"/>
              <a:t>iseolemisele</a:t>
            </a:r>
            <a:r>
              <a:rPr lang="en-US" sz="2400" dirty="0"/>
              <a:t> </a:t>
            </a:r>
            <a:r>
              <a:rPr lang="en-US" sz="2400" dirty="0" err="1"/>
              <a:t>tähendust</a:t>
            </a:r>
            <a:r>
              <a:rPr lang="en-US" sz="2400" dirty="0"/>
              <a:t> </a:t>
            </a:r>
            <a:r>
              <a:rPr lang="en-US" sz="2400" dirty="0" err="1" smtClean="0"/>
              <a:t>anda</a:t>
            </a:r>
            <a:endParaRPr lang="et-EE" sz="2400" dirty="0" smtClean="0"/>
          </a:p>
          <a:p>
            <a:pPr marL="457200" lvl="7" indent="-457200">
              <a:buFont typeface="Arial"/>
              <a:buChar char="•"/>
            </a:pPr>
            <a:r>
              <a:rPr lang="et-EE" sz="2400" dirty="0" smtClean="0"/>
              <a:t>Oht Eesti konkurentsivõimele </a:t>
            </a:r>
            <a:r>
              <a:rPr lang="mr-IN" sz="2400" dirty="0" smtClean="0"/>
              <a:t>–</a:t>
            </a:r>
            <a:r>
              <a:rPr lang="et-EE" sz="2400" dirty="0" smtClean="0"/>
              <a:t> vähem inimesi tähendab vähem ideid ja innovatsiooni</a:t>
            </a:r>
          </a:p>
          <a:p>
            <a:pPr marL="457200" lvl="2" indent="-457200">
              <a:buFont typeface="Arial"/>
              <a:buChar char="•"/>
            </a:pPr>
            <a:r>
              <a:rPr lang="et-EE" sz="2400" dirty="0" smtClean="0"/>
              <a:t>Vähem töötavaid inimesi </a:t>
            </a:r>
            <a:r>
              <a:rPr lang="mr-IN" sz="2400" dirty="0" smtClean="0"/>
              <a:t>–</a:t>
            </a:r>
            <a:r>
              <a:rPr lang="et-EE" sz="2400" dirty="0" smtClean="0"/>
              <a:t> </a:t>
            </a:r>
            <a:r>
              <a:rPr lang="et-EE" sz="2400" dirty="0"/>
              <a:t>vähem raha haridusele ja kultuurile, vähem </a:t>
            </a:r>
            <a:r>
              <a:rPr lang="et-EE" sz="2400" dirty="0" smtClean="0"/>
              <a:t>raha   </a:t>
            </a:r>
            <a:r>
              <a:rPr lang="et-EE" sz="2400" dirty="0"/>
              <a:t>riigi ülalpidamiseks</a:t>
            </a:r>
            <a:endParaRPr lang="et-EE" sz="2400" dirty="0" smtClean="0"/>
          </a:p>
          <a:p>
            <a:pPr marL="457200" lvl="2" indent="-457200">
              <a:buFont typeface="Arial"/>
              <a:buChar char="•"/>
            </a:pPr>
            <a:r>
              <a:rPr lang="et-EE" sz="2400" dirty="0" smtClean="0"/>
              <a:t>Olemasolevate inimeste maksukoormus suureneb - kui </a:t>
            </a:r>
            <a:r>
              <a:rPr lang="et-EE" sz="2400" dirty="0"/>
              <a:t>täna peab üks maksumaksja üleval 1,6 inimest, siis 25 aasta pärast juba kahte. </a:t>
            </a:r>
            <a:endParaRPr lang="et-EE" sz="2400" dirty="0" smtClean="0"/>
          </a:p>
          <a:p>
            <a:pPr marL="457200" lvl="2" indent="-457200">
              <a:buFont typeface="Arial"/>
              <a:buChar char="•"/>
            </a:pPr>
            <a:r>
              <a:rPr lang="et-EE" sz="2400" dirty="0" smtClean="0"/>
              <a:t>Tööjõupuuduse probleem süveneb – praegu on täitmata 13 000 kohta, oskustööjõu puudus on juba täna üheks peamiseks majanduse arengupiduriks.</a:t>
            </a:r>
            <a:endParaRPr lang="et-EE" sz="2800" dirty="0" smtClean="0"/>
          </a:p>
        </p:txBody>
      </p:sp>
      <p:sp>
        <p:nvSpPr>
          <p:cNvPr id="125" name="Shape 125"/>
          <p:cNvSpPr txBox="1">
            <a:spLocks noGrp="1"/>
          </p:cNvSpPr>
          <p:nvPr>
            <p:ph type="title"/>
          </p:nvPr>
        </p:nvSpPr>
        <p:spPr>
          <a:xfrm>
            <a:off x="538339" y="188640"/>
            <a:ext cx="11297600" cy="1325700"/>
          </a:xfrm>
          <a:prstGeom prst="rect">
            <a:avLst/>
          </a:prstGeom>
          <a:noFill/>
          <a:ln>
            <a:noFill/>
          </a:ln>
        </p:spPr>
        <p:txBody>
          <a:bodyPr wrap="square" lIns="45700" tIns="45700" rIns="45700" bIns="45700" anchor="ctr" anchorCtr="0">
            <a:noAutofit/>
          </a:bodyPr>
          <a:lstStyle/>
          <a:p>
            <a:pPr marL="0" marR="0" lvl="0" indent="-279400" algn="l" rtl="0">
              <a:lnSpc>
                <a:spcPct val="90000"/>
              </a:lnSpc>
              <a:spcBef>
                <a:spcPts val="0"/>
              </a:spcBef>
              <a:spcAft>
                <a:spcPts val="0"/>
              </a:spcAft>
              <a:buClr>
                <a:srgbClr val="000000"/>
              </a:buClr>
              <a:buSzPts val="4400"/>
              <a:buFont typeface="Helvetica Neue Light"/>
              <a:buNone/>
            </a:pPr>
            <a:r>
              <a:rPr lang="et-EE" sz="3600" dirty="0" smtClean="0">
                <a:latin typeface="Helvetica Neue Light"/>
                <a:ea typeface="Helvetica Neue Light"/>
                <a:cs typeface="Helvetica Neue Light"/>
                <a:sym typeface="Helvetica Neue Light"/>
              </a:rPr>
              <a:t>MIDA INIMESTE ARVU VÄHENEMINE </a:t>
            </a:r>
            <a:br>
              <a:rPr lang="et-EE" sz="3600" dirty="0" smtClean="0">
                <a:latin typeface="Helvetica Neue Light"/>
                <a:ea typeface="Helvetica Neue Light"/>
                <a:cs typeface="Helvetica Neue Light"/>
                <a:sym typeface="Helvetica Neue Light"/>
              </a:rPr>
            </a:br>
            <a:r>
              <a:rPr lang="et-EE" sz="3600" dirty="0" smtClean="0">
                <a:latin typeface="Helvetica Neue Light"/>
                <a:ea typeface="Helvetica Neue Light"/>
                <a:cs typeface="Helvetica Neue Light"/>
                <a:sym typeface="Helvetica Neue Light"/>
              </a:rPr>
              <a:t>KAASA TOOB?</a:t>
            </a:r>
            <a:endParaRPr lang="et-EE" sz="3600" dirty="0">
              <a:latin typeface="Helvetica Neue Light"/>
              <a:ea typeface="Helvetica Neue Light"/>
              <a:cs typeface="Helvetica Neue Light"/>
              <a:sym typeface="Helvetica Neue Light"/>
            </a:endParaRPr>
          </a:p>
        </p:txBody>
      </p:sp>
      <p:sp>
        <p:nvSpPr>
          <p:cNvPr id="4" name="Rectangle 3"/>
          <p:cNvSpPr/>
          <p:nvPr/>
        </p:nvSpPr>
        <p:spPr>
          <a:xfrm>
            <a:off x="823641" y="5449827"/>
            <a:ext cx="10494579" cy="1138773"/>
          </a:xfrm>
          <a:prstGeom prst="rect">
            <a:avLst/>
          </a:prstGeom>
        </p:spPr>
        <p:txBody>
          <a:bodyPr wrap="square">
            <a:spAutoFit/>
          </a:bodyPr>
          <a:lstStyle/>
          <a:p>
            <a:pPr algn="ctr"/>
            <a:r>
              <a:rPr lang="et-EE" sz="2400" dirty="0" smtClean="0">
                <a:solidFill>
                  <a:srgbClr val="3A8080"/>
                </a:solidFill>
              </a:rPr>
              <a:t>„</a:t>
            </a:r>
            <a:r>
              <a:rPr lang="fi-FI" sz="2400" dirty="0" smtClean="0">
                <a:solidFill>
                  <a:srgbClr val="3A8080"/>
                </a:solidFill>
              </a:rPr>
              <a:t>Eesti </a:t>
            </a:r>
            <a:r>
              <a:rPr lang="fi-FI" sz="2400" dirty="0">
                <a:solidFill>
                  <a:srgbClr val="3A8080"/>
                </a:solidFill>
              </a:rPr>
              <a:t>tugevus ja suurus on tema </a:t>
            </a:r>
            <a:r>
              <a:rPr lang="fi-FI" sz="2400" dirty="0" smtClean="0">
                <a:solidFill>
                  <a:srgbClr val="3A8080"/>
                </a:solidFill>
              </a:rPr>
              <a:t>in</a:t>
            </a:r>
            <a:r>
              <a:rPr lang="et-EE" sz="2400" dirty="0" smtClean="0">
                <a:solidFill>
                  <a:srgbClr val="3A8080"/>
                </a:solidFill>
              </a:rPr>
              <a:t>imese</a:t>
            </a:r>
            <a:r>
              <a:rPr lang="fi-FI" sz="2400" dirty="0" smtClean="0">
                <a:solidFill>
                  <a:srgbClr val="3A8080"/>
                </a:solidFill>
              </a:rPr>
              <a:t>d</a:t>
            </a:r>
            <a:r>
              <a:rPr lang="fi-FI" sz="2400" dirty="0">
                <a:solidFill>
                  <a:srgbClr val="3A8080"/>
                </a:solidFill>
              </a:rPr>
              <a:t>. </a:t>
            </a:r>
            <a:endParaRPr lang="et-EE" sz="2400" dirty="0" smtClean="0">
              <a:solidFill>
                <a:srgbClr val="3A8080"/>
              </a:solidFill>
            </a:endParaRPr>
          </a:p>
          <a:p>
            <a:pPr algn="ctr"/>
            <a:r>
              <a:rPr lang="fi-FI" sz="2400" dirty="0" smtClean="0">
                <a:solidFill>
                  <a:srgbClr val="3A8080"/>
                </a:solidFill>
              </a:rPr>
              <a:t>Inimestest </a:t>
            </a:r>
            <a:r>
              <a:rPr lang="fi-FI" sz="2400" dirty="0">
                <a:solidFill>
                  <a:srgbClr val="3A8080"/>
                </a:solidFill>
              </a:rPr>
              <a:t>sõltub, kas Eesti on kestev </a:t>
            </a:r>
            <a:r>
              <a:rPr lang="et-EE" sz="2400" dirty="0" smtClean="0">
                <a:solidFill>
                  <a:srgbClr val="3A8080"/>
                </a:solidFill>
              </a:rPr>
              <a:t>või </a:t>
            </a:r>
            <a:r>
              <a:rPr lang="fi-FI" sz="2400" dirty="0" smtClean="0">
                <a:solidFill>
                  <a:srgbClr val="3A8080"/>
                </a:solidFill>
              </a:rPr>
              <a:t>kaduv.</a:t>
            </a:r>
            <a:r>
              <a:rPr lang="et-EE" sz="2400" dirty="0" smtClean="0">
                <a:solidFill>
                  <a:srgbClr val="3A8080"/>
                </a:solidFill>
              </a:rPr>
              <a:t>“</a:t>
            </a:r>
          </a:p>
          <a:p>
            <a:pPr algn="r"/>
            <a:r>
              <a:rPr lang="et-EE" sz="1800" dirty="0" smtClean="0">
                <a:solidFill>
                  <a:schemeClr val="tx1"/>
                </a:solidFill>
              </a:rPr>
              <a:t>- Viivi Luik, luuletaja</a:t>
            </a:r>
            <a:endParaRPr lang="en-US" sz="1800" dirty="0">
              <a:solidFill>
                <a:schemeClr val="tx1"/>
              </a:solidFill>
            </a:endParaRPr>
          </a:p>
        </p:txBody>
      </p:sp>
    </p:spTree>
    <p:extLst>
      <p:ext uri="{BB962C8B-B14F-4D97-AF65-F5344CB8AC3E}">
        <p14:creationId xmlns:p14="http://schemas.microsoft.com/office/powerpoint/2010/main" val="1078067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p:nvPr/>
        </p:nvSpPr>
        <p:spPr>
          <a:xfrm>
            <a:off x="538339" y="1482674"/>
            <a:ext cx="11065186" cy="4426181"/>
          </a:xfrm>
          <a:prstGeom prst="rect">
            <a:avLst/>
          </a:prstGeom>
          <a:noFill/>
          <a:ln>
            <a:noFill/>
          </a:ln>
        </p:spPr>
        <p:txBody>
          <a:bodyPr wrap="square" lIns="91425" tIns="91425" rIns="91425" bIns="91425" anchor="t" anchorCtr="0">
            <a:noAutofit/>
          </a:bodyPr>
          <a:lstStyle/>
          <a:p>
            <a:pPr lvl="7"/>
            <a:r>
              <a:rPr lang="et-EE" sz="2400" dirty="0"/>
              <a:t>T</a:t>
            </a:r>
            <a:r>
              <a:rPr lang="et-EE" sz="2400" dirty="0" smtClean="0"/>
              <a:t>egemist </a:t>
            </a:r>
            <a:r>
              <a:rPr lang="et-EE" sz="2400" dirty="0"/>
              <a:t>on oluliselt laiema teemaga kui vaid sündimuse </a:t>
            </a:r>
            <a:r>
              <a:rPr lang="et-EE" sz="2400" dirty="0" smtClean="0"/>
              <a:t>tõstmine:</a:t>
            </a:r>
          </a:p>
          <a:p>
            <a:pPr algn="r"/>
            <a:endParaRPr lang="et-EE" sz="2000" dirty="0"/>
          </a:p>
          <a:p>
            <a:pPr algn="ctr"/>
            <a:r>
              <a:rPr lang="et-EE" sz="2000" dirty="0">
                <a:solidFill>
                  <a:srgbClr val="408D8D"/>
                </a:solidFill>
              </a:rPr>
              <a:t>I</a:t>
            </a:r>
            <a:r>
              <a:rPr lang="et-EE" sz="2000" dirty="0" smtClean="0">
                <a:solidFill>
                  <a:srgbClr val="408D8D"/>
                </a:solidFill>
              </a:rPr>
              <a:t>segi k</a:t>
            </a:r>
            <a:r>
              <a:rPr lang="en-US" sz="2000" dirty="0" err="1" smtClean="0">
                <a:solidFill>
                  <a:srgbClr val="408D8D"/>
                </a:solidFill>
              </a:rPr>
              <a:t>ui</a:t>
            </a:r>
            <a:r>
              <a:rPr lang="en-US" sz="2000" dirty="0" smtClean="0">
                <a:solidFill>
                  <a:srgbClr val="408D8D"/>
                </a:solidFill>
              </a:rPr>
              <a:t> </a:t>
            </a:r>
            <a:r>
              <a:rPr lang="en-US" sz="2000" dirty="0" err="1">
                <a:solidFill>
                  <a:srgbClr val="408D8D"/>
                </a:solidFill>
              </a:rPr>
              <a:t>sündimus</a:t>
            </a:r>
            <a:r>
              <a:rPr lang="en-US" sz="2000" dirty="0">
                <a:solidFill>
                  <a:srgbClr val="408D8D"/>
                </a:solidFill>
              </a:rPr>
              <a:t> </a:t>
            </a:r>
            <a:r>
              <a:rPr lang="en-US" sz="2000" dirty="0" err="1">
                <a:solidFill>
                  <a:srgbClr val="408D8D"/>
                </a:solidFill>
              </a:rPr>
              <a:t>oluliselt</a:t>
            </a:r>
            <a:r>
              <a:rPr lang="en-US" sz="2000" dirty="0">
                <a:solidFill>
                  <a:srgbClr val="408D8D"/>
                </a:solidFill>
              </a:rPr>
              <a:t> </a:t>
            </a:r>
            <a:r>
              <a:rPr lang="en-US" sz="2000" dirty="0" err="1">
                <a:solidFill>
                  <a:srgbClr val="408D8D"/>
                </a:solidFill>
              </a:rPr>
              <a:t>suureneb</a:t>
            </a:r>
            <a:r>
              <a:rPr lang="en-US" sz="2000" dirty="0">
                <a:solidFill>
                  <a:srgbClr val="408D8D"/>
                </a:solidFill>
              </a:rPr>
              <a:t> </a:t>
            </a:r>
            <a:r>
              <a:rPr lang="en-US" sz="2000" dirty="0" smtClean="0">
                <a:solidFill>
                  <a:srgbClr val="408D8D"/>
                </a:solidFill>
              </a:rPr>
              <a:t>(</a:t>
            </a:r>
            <a:r>
              <a:rPr lang="et-EE" sz="2000" dirty="0" smtClean="0">
                <a:solidFill>
                  <a:srgbClr val="408D8D"/>
                </a:solidFill>
              </a:rPr>
              <a:t>praguselt 1,66-lt </a:t>
            </a:r>
            <a:r>
              <a:rPr lang="en-US" sz="2000" dirty="0" smtClean="0">
                <a:solidFill>
                  <a:srgbClr val="408D8D"/>
                </a:solidFill>
              </a:rPr>
              <a:t>2,07 </a:t>
            </a:r>
            <a:r>
              <a:rPr lang="en-US" sz="2000" dirty="0">
                <a:solidFill>
                  <a:srgbClr val="408D8D"/>
                </a:solidFill>
              </a:rPr>
              <a:t>last </a:t>
            </a:r>
            <a:r>
              <a:rPr lang="en-US" sz="2000" dirty="0" err="1">
                <a:solidFill>
                  <a:srgbClr val="408D8D"/>
                </a:solidFill>
              </a:rPr>
              <a:t>naise</a:t>
            </a:r>
            <a:r>
              <a:rPr lang="en-US" sz="2000" dirty="0">
                <a:solidFill>
                  <a:srgbClr val="408D8D"/>
                </a:solidFill>
              </a:rPr>
              <a:t> </a:t>
            </a:r>
            <a:r>
              <a:rPr lang="en-US" sz="2000" dirty="0" err="1">
                <a:solidFill>
                  <a:srgbClr val="408D8D"/>
                </a:solidFill>
              </a:rPr>
              <a:t>kohta</a:t>
            </a:r>
            <a:r>
              <a:rPr lang="en-US" sz="2000" dirty="0">
                <a:solidFill>
                  <a:srgbClr val="408D8D"/>
                </a:solidFill>
              </a:rPr>
              <a:t>), on </a:t>
            </a:r>
            <a:r>
              <a:rPr lang="et-EE" sz="2000" dirty="0" smtClean="0">
                <a:solidFill>
                  <a:srgbClr val="408D8D"/>
                </a:solidFill>
              </a:rPr>
              <a:t>	Eestis </a:t>
            </a:r>
            <a:r>
              <a:rPr lang="en-US" sz="2000" dirty="0" err="1" smtClean="0">
                <a:solidFill>
                  <a:srgbClr val="408D8D"/>
                </a:solidFill>
              </a:rPr>
              <a:t>aastaks</a:t>
            </a:r>
            <a:r>
              <a:rPr lang="en-US" sz="2000" dirty="0" smtClean="0">
                <a:solidFill>
                  <a:srgbClr val="408D8D"/>
                </a:solidFill>
              </a:rPr>
              <a:t> 2025 </a:t>
            </a:r>
            <a:r>
              <a:rPr lang="en-US" sz="2000" dirty="0" err="1" smtClean="0">
                <a:solidFill>
                  <a:srgbClr val="408D8D"/>
                </a:solidFill>
              </a:rPr>
              <a:t>inimesi</a:t>
            </a:r>
            <a:r>
              <a:rPr lang="en-US" sz="2000" dirty="0" smtClean="0">
                <a:solidFill>
                  <a:srgbClr val="408D8D"/>
                </a:solidFill>
              </a:rPr>
              <a:t> 21 </a:t>
            </a:r>
            <a:r>
              <a:rPr lang="en-US" sz="2000" dirty="0">
                <a:solidFill>
                  <a:srgbClr val="408D8D"/>
                </a:solidFill>
              </a:rPr>
              <a:t>000 </a:t>
            </a:r>
            <a:r>
              <a:rPr lang="en-US" sz="2000" dirty="0" err="1">
                <a:solidFill>
                  <a:srgbClr val="408D8D"/>
                </a:solidFill>
              </a:rPr>
              <a:t>vähem</a:t>
            </a:r>
            <a:r>
              <a:rPr lang="en-US" sz="2000" dirty="0">
                <a:solidFill>
                  <a:srgbClr val="408D8D"/>
                </a:solidFill>
              </a:rPr>
              <a:t> ja </a:t>
            </a:r>
            <a:r>
              <a:rPr lang="en-US" sz="2000" dirty="0" err="1">
                <a:solidFill>
                  <a:srgbClr val="408D8D"/>
                </a:solidFill>
              </a:rPr>
              <a:t>aastaks</a:t>
            </a:r>
            <a:r>
              <a:rPr lang="en-US" sz="2000" dirty="0">
                <a:solidFill>
                  <a:srgbClr val="408D8D"/>
                </a:solidFill>
              </a:rPr>
              <a:t> 2050 </a:t>
            </a:r>
            <a:r>
              <a:rPr lang="en-US" sz="2000" dirty="0" err="1">
                <a:solidFill>
                  <a:srgbClr val="408D8D"/>
                </a:solidFill>
              </a:rPr>
              <a:t>inimesi</a:t>
            </a:r>
            <a:r>
              <a:rPr lang="en-US" sz="2000" dirty="0">
                <a:solidFill>
                  <a:srgbClr val="408D8D"/>
                </a:solidFill>
              </a:rPr>
              <a:t> 107 </a:t>
            </a:r>
            <a:r>
              <a:rPr lang="en-US" sz="2000" dirty="0" smtClean="0">
                <a:solidFill>
                  <a:srgbClr val="408D8D"/>
                </a:solidFill>
              </a:rPr>
              <a:t>000</a:t>
            </a:r>
            <a:r>
              <a:rPr lang="et-EE" sz="2000" dirty="0" smtClean="0">
                <a:solidFill>
                  <a:srgbClr val="408D8D"/>
                </a:solidFill>
              </a:rPr>
              <a:t> </a:t>
            </a:r>
            <a:r>
              <a:rPr lang="en-US" sz="2000" dirty="0" err="1" smtClean="0">
                <a:solidFill>
                  <a:srgbClr val="408D8D"/>
                </a:solidFill>
              </a:rPr>
              <a:t>võrra</a:t>
            </a:r>
            <a:r>
              <a:rPr lang="en-US" sz="2000" dirty="0" smtClean="0">
                <a:solidFill>
                  <a:srgbClr val="408D8D"/>
                </a:solidFill>
              </a:rPr>
              <a:t> </a:t>
            </a:r>
            <a:r>
              <a:rPr lang="en-US" sz="2000" dirty="0" err="1">
                <a:solidFill>
                  <a:srgbClr val="408D8D"/>
                </a:solidFill>
              </a:rPr>
              <a:t>vähem</a:t>
            </a:r>
            <a:r>
              <a:rPr lang="en-US" sz="2000" dirty="0">
                <a:solidFill>
                  <a:srgbClr val="408D8D"/>
                </a:solidFill>
              </a:rPr>
              <a:t> </a:t>
            </a:r>
            <a:r>
              <a:rPr lang="en-US" sz="2000" dirty="0" err="1" smtClean="0">
                <a:solidFill>
                  <a:srgbClr val="408D8D"/>
                </a:solidFill>
              </a:rPr>
              <a:t>kui</a:t>
            </a:r>
            <a:r>
              <a:rPr lang="en-US" sz="2000" dirty="0" smtClean="0">
                <a:solidFill>
                  <a:srgbClr val="408D8D"/>
                </a:solidFill>
              </a:rPr>
              <a:t> </a:t>
            </a:r>
            <a:r>
              <a:rPr lang="en-US" sz="2000" dirty="0" err="1" smtClean="0">
                <a:solidFill>
                  <a:srgbClr val="408D8D"/>
                </a:solidFill>
              </a:rPr>
              <a:t>täna</a:t>
            </a:r>
            <a:r>
              <a:rPr lang="en-US" sz="2000" dirty="0" smtClean="0"/>
              <a:t>.</a:t>
            </a:r>
            <a:r>
              <a:rPr lang="et-EE" sz="2000" dirty="0" smtClean="0"/>
              <a:t> </a:t>
            </a:r>
          </a:p>
          <a:p>
            <a:pPr algn="r"/>
            <a:endParaRPr lang="et-EE" sz="1800" dirty="0" smtClean="0"/>
          </a:p>
          <a:p>
            <a:pPr algn="r"/>
            <a:r>
              <a:rPr lang="et-EE" sz="1800" dirty="0" smtClean="0"/>
              <a:t>- </a:t>
            </a:r>
            <a:r>
              <a:rPr lang="fi-FI" sz="1800" dirty="0" smtClean="0"/>
              <a:t>Eesti </a:t>
            </a:r>
            <a:r>
              <a:rPr lang="et-EE" sz="1800" dirty="0"/>
              <a:t>i</a:t>
            </a:r>
            <a:r>
              <a:rPr lang="fi-FI" sz="1800" dirty="0"/>
              <a:t>nimarengu aruanne 2016/2017 </a:t>
            </a:r>
            <a:endParaRPr lang="en-US" sz="1800" dirty="0"/>
          </a:p>
          <a:p>
            <a:pPr lvl="8"/>
            <a:endParaRPr lang="en-US" sz="1600" dirty="0"/>
          </a:p>
          <a:p>
            <a:pPr lvl="7" algn="ctr"/>
            <a:r>
              <a:rPr lang="et-EE" sz="2000" dirty="0" smtClean="0">
                <a:solidFill>
                  <a:srgbClr val="408D8D"/>
                </a:solidFill>
              </a:rPr>
              <a:t>„</a:t>
            </a:r>
            <a:r>
              <a:rPr lang="en-US" sz="2000" dirty="0" err="1" smtClean="0">
                <a:solidFill>
                  <a:srgbClr val="408D8D"/>
                </a:solidFill>
              </a:rPr>
              <a:t>Rahvastikupoliitika</a:t>
            </a:r>
            <a:r>
              <a:rPr lang="en-US" sz="2000" dirty="0" smtClean="0">
                <a:solidFill>
                  <a:srgbClr val="408D8D"/>
                </a:solidFill>
              </a:rPr>
              <a:t> </a:t>
            </a:r>
            <a:r>
              <a:rPr lang="en-US" sz="2000" dirty="0" err="1">
                <a:solidFill>
                  <a:srgbClr val="408D8D"/>
                </a:solidFill>
              </a:rPr>
              <a:t>alaseid</a:t>
            </a:r>
            <a:r>
              <a:rPr lang="en-US" sz="2000" dirty="0">
                <a:solidFill>
                  <a:srgbClr val="408D8D"/>
                </a:solidFill>
              </a:rPr>
              <a:t> </a:t>
            </a:r>
            <a:r>
              <a:rPr lang="en-US" sz="2000" dirty="0" err="1">
                <a:solidFill>
                  <a:srgbClr val="408D8D"/>
                </a:solidFill>
              </a:rPr>
              <a:t>ettevõtmisi</a:t>
            </a:r>
            <a:r>
              <a:rPr lang="en-US" sz="2000" dirty="0">
                <a:solidFill>
                  <a:srgbClr val="408D8D"/>
                </a:solidFill>
              </a:rPr>
              <a:t> </a:t>
            </a:r>
            <a:r>
              <a:rPr lang="en-US" sz="2000" dirty="0" err="1">
                <a:solidFill>
                  <a:srgbClr val="408D8D"/>
                </a:solidFill>
              </a:rPr>
              <a:t>komplitseerib</a:t>
            </a:r>
            <a:r>
              <a:rPr lang="en-US" sz="2000" dirty="0">
                <a:solidFill>
                  <a:srgbClr val="408D8D"/>
                </a:solidFill>
              </a:rPr>
              <a:t> </a:t>
            </a:r>
            <a:r>
              <a:rPr lang="en-US" sz="2000" dirty="0" err="1">
                <a:solidFill>
                  <a:srgbClr val="408D8D"/>
                </a:solidFill>
              </a:rPr>
              <a:t>tõsiasi</a:t>
            </a:r>
            <a:r>
              <a:rPr lang="en-US" sz="2000" dirty="0">
                <a:solidFill>
                  <a:srgbClr val="408D8D"/>
                </a:solidFill>
              </a:rPr>
              <a:t>, et </a:t>
            </a:r>
            <a:r>
              <a:rPr lang="en-US" sz="2000" dirty="0" err="1">
                <a:solidFill>
                  <a:srgbClr val="408D8D"/>
                </a:solidFill>
              </a:rPr>
              <a:t>pere</a:t>
            </a:r>
            <a:r>
              <a:rPr lang="en-US" sz="2000" dirty="0">
                <a:solidFill>
                  <a:srgbClr val="408D8D"/>
                </a:solidFill>
              </a:rPr>
              <a:t> </a:t>
            </a:r>
            <a:r>
              <a:rPr lang="en-US" sz="2000" dirty="0" err="1">
                <a:solidFill>
                  <a:srgbClr val="408D8D"/>
                </a:solidFill>
              </a:rPr>
              <a:t>suurust</a:t>
            </a:r>
            <a:r>
              <a:rPr lang="en-US" sz="2000" dirty="0">
                <a:solidFill>
                  <a:srgbClr val="408D8D"/>
                </a:solidFill>
              </a:rPr>
              <a:t> </a:t>
            </a:r>
            <a:r>
              <a:rPr lang="en-US" sz="2000" dirty="0" err="1">
                <a:solidFill>
                  <a:srgbClr val="408D8D"/>
                </a:solidFill>
              </a:rPr>
              <a:t>või</a:t>
            </a:r>
            <a:r>
              <a:rPr lang="en-US" sz="2000" dirty="0">
                <a:solidFill>
                  <a:srgbClr val="408D8D"/>
                </a:solidFill>
              </a:rPr>
              <a:t> </a:t>
            </a:r>
            <a:r>
              <a:rPr lang="en-US" sz="2000" dirty="0" err="1">
                <a:solidFill>
                  <a:srgbClr val="408D8D"/>
                </a:solidFill>
              </a:rPr>
              <a:t>elukoha</a:t>
            </a:r>
            <a:r>
              <a:rPr lang="en-US" sz="2000" dirty="0">
                <a:solidFill>
                  <a:srgbClr val="408D8D"/>
                </a:solidFill>
              </a:rPr>
              <a:t>(</a:t>
            </a:r>
            <a:r>
              <a:rPr lang="en-US" sz="2000" dirty="0" err="1">
                <a:solidFill>
                  <a:srgbClr val="408D8D"/>
                </a:solidFill>
              </a:rPr>
              <a:t>riigi</a:t>
            </a:r>
            <a:r>
              <a:rPr lang="en-US" sz="2000" dirty="0">
                <a:solidFill>
                  <a:srgbClr val="408D8D"/>
                </a:solidFill>
              </a:rPr>
              <a:t>) </a:t>
            </a:r>
            <a:r>
              <a:rPr lang="en-US" sz="2000" dirty="0" err="1">
                <a:solidFill>
                  <a:srgbClr val="408D8D"/>
                </a:solidFill>
              </a:rPr>
              <a:t>valikut</a:t>
            </a:r>
            <a:r>
              <a:rPr lang="en-US" sz="2000" dirty="0">
                <a:solidFill>
                  <a:srgbClr val="408D8D"/>
                </a:solidFill>
              </a:rPr>
              <a:t> </a:t>
            </a:r>
            <a:r>
              <a:rPr lang="en-US" sz="2000" dirty="0" err="1">
                <a:solidFill>
                  <a:srgbClr val="408D8D"/>
                </a:solidFill>
              </a:rPr>
              <a:t>puudutavaid</a:t>
            </a:r>
            <a:r>
              <a:rPr lang="en-US" sz="2000" dirty="0">
                <a:solidFill>
                  <a:srgbClr val="408D8D"/>
                </a:solidFill>
              </a:rPr>
              <a:t> </a:t>
            </a:r>
            <a:r>
              <a:rPr lang="en-US" sz="2000" dirty="0" err="1">
                <a:solidFill>
                  <a:srgbClr val="408D8D"/>
                </a:solidFill>
              </a:rPr>
              <a:t>otsuseid</a:t>
            </a:r>
            <a:r>
              <a:rPr lang="en-US" sz="2000" dirty="0">
                <a:solidFill>
                  <a:srgbClr val="408D8D"/>
                </a:solidFill>
              </a:rPr>
              <a:t> </a:t>
            </a:r>
            <a:r>
              <a:rPr lang="en-US" sz="2000" dirty="0" err="1">
                <a:solidFill>
                  <a:srgbClr val="408D8D"/>
                </a:solidFill>
              </a:rPr>
              <a:t>mõjutab</a:t>
            </a:r>
            <a:r>
              <a:rPr lang="en-US" sz="2000" dirty="0">
                <a:solidFill>
                  <a:srgbClr val="408D8D"/>
                </a:solidFill>
              </a:rPr>
              <a:t> </a:t>
            </a:r>
            <a:r>
              <a:rPr lang="en-US" sz="2000" dirty="0" err="1">
                <a:solidFill>
                  <a:srgbClr val="408D8D"/>
                </a:solidFill>
              </a:rPr>
              <a:t>lai</a:t>
            </a:r>
            <a:r>
              <a:rPr lang="en-US" sz="2000" dirty="0">
                <a:solidFill>
                  <a:srgbClr val="408D8D"/>
                </a:solidFill>
              </a:rPr>
              <a:t> </a:t>
            </a:r>
            <a:r>
              <a:rPr lang="en-US" sz="2000" dirty="0" err="1">
                <a:solidFill>
                  <a:srgbClr val="408D8D"/>
                </a:solidFill>
              </a:rPr>
              <a:t>tegurite</a:t>
            </a:r>
            <a:r>
              <a:rPr lang="en-US" sz="2000" dirty="0">
                <a:solidFill>
                  <a:srgbClr val="408D8D"/>
                </a:solidFill>
              </a:rPr>
              <a:t> </a:t>
            </a:r>
            <a:r>
              <a:rPr lang="en-US" sz="2000" dirty="0" err="1">
                <a:solidFill>
                  <a:srgbClr val="408D8D"/>
                </a:solidFill>
              </a:rPr>
              <a:t>kooslus</a:t>
            </a:r>
            <a:r>
              <a:rPr lang="en-US" sz="2000" dirty="0">
                <a:solidFill>
                  <a:srgbClr val="408D8D"/>
                </a:solidFill>
              </a:rPr>
              <a:t>, mille </a:t>
            </a:r>
            <a:r>
              <a:rPr lang="en-US" sz="2000" dirty="0" err="1">
                <a:solidFill>
                  <a:srgbClr val="408D8D"/>
                </a:solidFill>
              </a:rPr>
              <a:t>hulgas</a:t>
            </a:r>
            <a:r>
              <a:rPr lang="en-US" sz="2000" dirty="0">
                <a:solidFill>
                  <a:srgbClr val="408D8D"/>
                </a:solidFill>
              </a:rPr>
              <a:t> </a:t>
            </a:r>
            <a:r>
              <a:rPr lang="en-US" sz="2000" dirty="0" err="1">
                <a:solidFill>
                  <a:srgbClr val="408D8D"/>
                </a:solidFill>
              </a:rPr>
              <a:t>moodustavad</a:t>
            </a:r>
            <a:r>
              <a:rPr lang="en-US" sz="2000" dirty="0">
                <a:solidFill>
                  <a:srgbClr val="408D8D"/>
                </a:solidFill>
              </a:rPr>
              <a:t> </a:t>
            </a:r>
            <a:r>
              <a:rPr lang="en-US" sz="2000" dirty="0" err="1">
                <a:solidFill>
                  <a:srgbClr val="408D8D"/>
                </a:solidFill>
              </a:rPr>
              <a:t>konkreetsed</a:t>
            </a:r>
            <a:r>
              <a:rPr lang="en-US" sz="2000" dirty="0">
                <a:solidFill>
                  <a:srgbClr val="408D8D"/>
                </a:solidFill>
              </a:rPr>
              <a:t> </a:t>
            </a:r>
            <a:r>
              <a:rPr lang="en-US" sz="2000" dirty="0" err="1">
                <a:solidFill>
                  <a:srgbClr val="408D8D"/>
                </a:solidFill>
              </a:rPr>
              <a:t>poliitikameetmed</a:t>
            </a:r>
            <a:r>
              <a:rPr lang="en-US" sz="2000" dirty="0">
                <a:solidFill>
                  <a:srgbClr val="408D8D"/>
                </a:solidFill>
              </a:rPr>
              <a:t> </a:t>
            </a:r>
            <a:r>
              <a:rPr lang="en-US" sz="2000" dirty="0" err="1">
                <a:solidFill>
                  <a:srgbClr val="408D8D"/>
                </a:solidFill>
              </a:rPr>
              <a:t>ühe</a:t>
            </a:r>
            <a:r>
              <a:rPr lang="en-US" sz="2000" dirty="0">
                <a:solidFill>
                  <a:srgbClr val="408D8D"/>
                </a:solidFill>
              </a:rPr>
              <a:t> ja </a:t>
            </a:r>
            <a:r>
              <a:rPr lang="en-US" sz="2000" dirty="0" err="1">
                <a:solidFill>
                  <a:srgbClr val="408D8D"/>
                </a:solidFill>
              </a:rPr>
              <a:t>sageli</a:t>
            </a:r>
            <a:r>
              <a:rPr lang="en-US" sz="2000" dirty="0">
                <a:solidFill>
                  <a:srgbClr val="408D8D"/>
                </a:solidFill>
              </a:rPr>
              <a:t> </a:t>
            </a:r>
            <a:r>
              <a:rPr lang="en-US" sz="2000" dirty="0" err="1">
                <a:solidFill>
                  <a:srgbClr val="408D8D"/>
                </a:solidFill>
              </a:rPr>
              <a:t>mitte</a:t>
            </a:r>
            <a:r>
              <a:rPr lang="en-US" sz="2000" dirty="0">
                <a:solidFill>
                  <a:srgbClr val="408D8D"/>
                </a:solidFill>
              </a:rPr>
              <a:t> </a:t>
            </a:r>
            <a:r>
              <a:rPr lang="en-US" sz="2000" dirty="0" err="1">
                <a:solidFill>
                  <a:srgbClr val="408D8D"/>
                </a:solidFill>
              </a:rPr>
              <a:t>kõige</a:t>
            </a:r>
            <a:r>
              <a:rPr lang="en-US" sz="2000" dirty="0">
                <a:solidFill>
                  <a:srgbClr val="408D8D"/>
                </a:solidFill>
              </a:rPr>
              <a:t> </a:t>
            </a:r>
            <a:r>
              <a:rPr lang="en-US" sz="2000" dirty="0" err="1">
                <a:solidFill>
                  <a:srgbClr val="408D8D"/>
                </a:solidFill>
              </a:rPr>
              <a:t>suurema</a:t>
            </a:r>
            <a:r>
              <a:rPr lang="en-US" sz="2000" dirty="0">
                <a:solidFill>
                  <a:srgbClr val="408D8D"/>
                </a:solidFill>
              </a:rPr>
              <a:t> </a:t>
            </a:r>
            <a:r>
              <a:rPr lang="en-US" sz="2000" dirty="0" err="1" smtClean="0">
                <a:solidFill>
                  <a:srgbClr val="408D8D"/>
                </a:solidFill>
              </a:rPr>
              <a:t>osa</a:t>
            </a:r>
            <a:r>
              <a:rPr lang="et-EE" sz="2000" dirty="0" smtClean="0">
                <a:solidFill>
                  <a:srgbClr val="408D8D"/>
                </a:solidFill>
              </a:rPr>
              <a:t>.“ </a:t>
            </a:r>
          </a:p>
          <a:p>
            <a:pPr lvl="7" algn="ctr"/>
            <a:endParaRPr lang="et-EE" sz="2000" dirty="0" smtClean="0">
              <a:solidFill>
                <a:srgbClr val="408D8D"/>
              </a:solidFill>
            </a:endParaRPr>
          </a:p>
          <a:p>
            <a:pPr lvl="7" algn="r"/>
            <a:r>
              <a:rPr lang="et-EE" sz="1800" dirty="0" smtClean="0"/>
              <a:t>- Allan Puur, rahvastikuteadlane</a:t>
            </a:r>
          </a:p>
          <a:p>
            <a:pPr lvl="7"/>
            <a:endParaRPr lang="et-EE" sz="1800" dirty="0"/>
          </a:p>
          <a:p>
            <a:pPr lvl="7" algn="ctr"/>
            <a:r>
              <a:rPr lang="et-EE" sz="2400" b="1" dirty="0" smtClean="0"/>
              <a:t>Meil tuleb arutada ja kaaluda erinevaid võimalusi, </a:t>
            </a:r>
          </a:p>
          <a:p>
            <a:pPr lvl="7" algn="ctr"/>
            <a:r>
              <a:rPr lang="et-EE" sz="2400" b="1" dirty="0" smtClean="0"/>
              <a:t>kuidas suudaksime tänaseid trende pöörata. </a:t>
            </a:r>
          </a:p>
        </p:txBody>
      </p:sp>
      <p:sp>
        <p:nvSpPr>
          <p:cNvPr id="125" name="Shape 125"/>
          <p:cNvSpPr txBox="1">
            <a:spLocks noGrp="1"/>
          </p:cNvSpPr>
          <p:nvPr>
            <p:ph type="title"/>
          </p:nvPr>
        </p:nvSpPr>
        <p:spPr>
          <a:xfrm>
            <a:off x="538339" y="188640"/>
            <a:ext cx="11297600" cy="1325700"/>
          </a:xfrm>
          <a:prstGeom prst="rect">
            <a:avLst/>
          </a:prstGeom>
          <a:noFill/>
          <a:ln>
            <a:noFill/>
          </a:ln>
        </p:spPr>
        <p:txBody>
          <a:bodyPr wrap="square" lIns="45700" tIns="45700" rIns="45700" bIns="45700" anchor="ctr" anchorCtr="0">
            <a:noAutofit/>
          </a:bodyPr>
          <a:lstStyle/>
          <a:p>
            <a:pPr marL="0" marR="0" lvl="0" indent="-279400" algn="l" rtl="0">
              <a:lnSpc>
                <a:spcPct val="90000"/>
              </a:lnSpc>
              <a:spcBef>
                <a:spcPts val="0"/>
              </a:spcBef>
              <a:spcAft>
                <a:spcPts val="0"/>
              </a:spcAft>
              <a:buClr>
                <a:srgbClr val="000000"/>
              </a:buClr>
              <a:buSzPts val="4400"/>
              <a:buFont typeface="Helvetica Neue Light"/>
              <a:buNone/>
            </a:pPr>
            <a:r>
              <a:rPr lang="et-EE" sz="3800" dirty="0" smtClean="0">
                <a:latin typeface="Helvetica Neue Light"/>
                <a:ea typeface="Helvetica Neue Light"/>
                <a:cs typeface="Helvetica Neue Light"/>
                <a:sym typeface="Helvetica Neue Light"/>
              </a:rPr>
              <a:t>KUST LAHENDUSI OTSIDA?</a:t>
            </a:r>
            <a:endParaRPr lang="et-EE" sz="3800" dirty="0">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243675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05620" y="822841"/>
            <a:ext cx="8900290" cy="5930039"/>
            <a:chOff x="41606" y="901501"/>
            <a:chExt cx="8900290" cy="5930039"/>
          </a:xfrm>
        </p:grpSpPr>
        <p:cxnSp>
          <p:nvCxnSpPr>
            <p:cNvPr id="5" name="Shape 103"/>
            <p:cNvCxnSpPr/>
            <p:nvPr/>
          </p:nvCxnSpPr>
          <p:spPr>
            <a:xfrm>
              <a:off x="4283967" y="2573289"/>
              <a:ext cx="0" cy="793811"/>
            </a:xfrm>
            <a:prstGeom prst="straightConnector1">
              <a:avLst/>
            </a:prstGeom>
            <a:noFill/>
            <a:ln w="9525" cap="flat" cmpd="sng">
              <a:solidFill>
                <a:schemeClr val="dk1"/>
              </a:solidFill>
              <a:prstDash val="solid"/>
              <a:round/>
              <a:headEnd type="none" w="med" len="med"/>
              <a:tailEnd type="stealth" w="lg" len="lg"/>
            </a:ln>
          </p:spPr>
        </p:cxnSp>
        <p:cxnSp>
          <p:nvCxnSpPr>
            <p:cNvPr id="6" name="Shape 106"/>
            <p:cNvCxnSpPr/>
            <p:nvPr/>
          </p:nvCxnSpPr>
          <p:spPr>
            <a:xfrm flipV="1">
              <a:off x="4283967" y="4013431"/>
              <a:ext cx="0" cy="863118"/>
            </a:xfrm>
            <a:prstGeom prst="straightConnector1">
              <a:avLst/>
            </a:prstGeom>
            <a:noFill/>
            <a:ln w="9525" cap="flat" cmpd="sng">
              <a:solidFill>
                <a:schemeClr val="dk1"/>
              </a:solidFill>
              <a:prstDash val="solid"/>
              <a:round/>
              <a:headEnd type="none" w="med" len="med"/>
              <a:tailEnd type="stealth" w="lg" len="lg"/>
            </a:ln>
          </p:spPr>
        </p:cxnSp>
        <p:grpSp>
          <p:nvGrpSpPr>
            <p:cNvPr id="7" name="Group 6"/>
            <p:cNvGrpSpPr/>
            <p:nvPr/>
          </p:nvGrpSpPr>
          <p:grpSpPr>
            <a:xfrm>
              <a:off x="41606" y="901501"/>
              <a:ext cx="8900290" cy="5930039"/>
              <a:chOff x="41606" y="901501"/>
              <a:chExt cx="8900290" cy="5930039"/>
            </a:xfrm>
          </p:grpSpPr>
          <p:sp>
            <p:nvSpPr>
              <p:cNvPr id="8" name="Shape 109"/>
              <p:cNvSpPr txBox="1"/>
              <p:nvPr/>
            </p:nvSpPr>
            <p:spPr>
              <a:xfrm>
                <a:off x="2086982" y="3367100"/>
                <a:ext cx="4464497" cy="646331"/>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t-EE" sz="3600" dirty="0" smtClean="0">
                    <a:solidFill>
                      <a:schemeClr val="dk1"/>
                    </a:solidFill>
                    <a:latin typeface="Calibri"/>
                    <a:ea typeface="Calibri"/>
                    <a:cs typeface="Calibri"/>
                    <a:sym typeface="Calibri"/>
                  </a:rPr>
                  <a:t>EESTI INIMVARA</a:t>
                </a:r>
                <a:endParaRPr lang="et-EE" sz="3200" dirty="0">
                  <a:solidFill>
                    <a:schemeClr val="dk1"/>
                  </a:solidFill>
                  <a:latin typeface="Calibri"/>
                  <a:ea typeface="Calibri"/>
                  <a:cs typeface="Calibri"/>
                  <a:sym typeface="Calibri"/>
                </a:endParaRPr>
              </a:p>
            </p:txBody>
          </p:sp>
          <p:grpSp>
            <p:nvGrpSpPr>
              <p:cNvPr id="9" name="Group 8"/>
              <p:cNvGrpSpPr/>
              <p:nvPr/>
            </p:nvGrpSpPr>
            <p:grpSpPr>
              <a:xfrm>
                <a:off x="41606" y="901501"/>
                <a:ext cx="8900290" cy="5930039"/>
                <a:chOff x="41606" y="901501"/>
                <a:chExt cx="8900290" cy="5930039"/>
              </a:xfrm>
            </p:grpSpPr>
            <p:sp>
              <p:nvSpPr>
                <p:cNvPr id="10" name="Shape 94"/>
                <p:cNvSpPr txBox="1"/>
                <p:nvPr/>
              </p:nvSpPr>
              <p:spPr>
                <a:xfrm>
                  <a:off x="201307" y="6403685"/>
                  <a:ext cx="8740589" cy="338554"/>
                </a:xfrm>
                <a:prstGeom prst="rect">
                  <a:avLst/>
                </a:prstGeom>
                <a:noFill/>
                <a:ln>
                  <a:noFill/>
                </a:ln>
              </p:spPr>
              <p:txBody>
                <a:bodyPr wrap="square" lIns="91425" tIns="45700" rIns="91425" bIns="45700" anchor="t" anchorCtr="0">
                  <a:noAutofit/>
                </a:bodyPr>
                <a:lstStyle/>
                <a:p>
                  <a:pPr marL="0" marR="0" lvl="0" indent="0" rtl="0">
                    <a:spcBef>
                      <a:spcPts val="0"/>
                    </a:spcBef>
                    <a:buSzPct val="25000"/>
                    <a:buNone/>
                  </a:pPr>
                  <a:r>
                    <a:rPr lang="et-EE" sz="2000" b="1" i="1" u="none" strike="noStrike" cap="none" dirty="0" smtClean="0">
                      <a:solidFill>
                        <a:schemeClr val="dk1"/>
                      </a:solidFill>
                      <a:latin typeface="Calibri"/>
                      <a:ea typeface="Calibri"/>
                      <a:cs typeface="Calibri"/>
                      <a:sym typeface="Calibri"/>
                    </a:rPr>
                    <a:t>                                                            </a:t>
                  </a:r>
                  <a:r>
                    <a:rPr lang="et-EE" sz="2000" b="1" u="none" strike="noStrike" cap="none" dirty="0" smtClean="0">
                      <a:solidFill>
                        <a:schemeClr val="dk1"/>
                      </a:solidFill>
                      <a:latin typeface="Calibri"/>
                      <a:ea typeface="Calibri"/>
                      <a:cs typeface="Calibri"/>
                      <a:sym typeface="Calibri"/>
                    </a:rPr>
                    <a:t>TARK RÄNNE</a:t>
                  </a:r>
                  <a:endParaRPr lang="et-EE" sz="2000" b="1" u="none" strike="noStrike" cap="none" dirty="0">
                    <a:solidFill>
                      <a:schemeClr val="dk1"/>
                    </a:solidFill>
                    <a:latin typeface="Calibri"/>
                    <a:ea typeface="Calibri"/>
                    <a:cs typeface="Calibri"/>
                    <a:sym typeface="Calibri"/>
                  </a:endParaRPr>
                </a:p>
              </p:txBody>
            </p:sp>
            <p:sp>
              <p:nvSpPr>
                <p:cNvPr id="11" name="Shape 95"/>
                <p:cNvSpPr txBox="1"/>
                <p:nvPr/>
              </p:nvSpPr>
              <p:spPr>
                <a:xfrm>
                  <a:off x="201309" y="4892549"/>
                  <a:ext cx="2805403" cy="1938991"/>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t-EE" sz="1800" b="0" i="0" u="none" strike="noStrike" cap="none" dirty="0">
                      <a:solidFill>
                        <a:schemeClr val="dk1"/>
                      </a:solidFill>
                      <a:latin typeface="Calibri"/>
                      <a:ea typeface="Calibri"/>
                      <a:cs typeface="Calibri"/>
                      <a:sym typeface="Calibri"/>
                    </a:rPr>
                    <a:t>TAGASIRÄNNE</a:t>
                  </a:r>
                </a:p>
                <a:p>
                  <a:pPr marL="0" marR="0" lvl="0" indent="0" algn="ctr" rtl="0">
                    <a:spcBef>
                      <a:spcPts val="0"/>
                    </a:spcBef>
                    <a:buSzPct val="25000"/>
                    <a:buNone/>
                  </a:pPr>
                  <a:r>
                    <a:rPr lang="et-EE" sz="1600" b="0" i="0" u="none" strike="noStrike" cap="none" dirty="0">
                      <a:solidFill>
                        <a:schemeClr val="dk1"/>
                      </a:solidFill>
                      <a:latin typeface="Calibri"/>
                      <a:ea typeface="Calibri"/>
                      <a:cs typeface="Calibri"/>
                      <a:sym typeface="Calibri"/>
                    </a:rPr>
                    <a:t>eestlased </a:t>
                  </a:r>
                  <a:r>
                    <a:rPr lang="et-EE" sz="1600" b="0" i="0" u="none" strike="noStrike" cap="none" dirty="0" smtClean="0">
                      <a:solidFill>
                        <a:schemeClr val="dk1"/>
                      </a:solidFill>
                      <a:latin typeface="Calibri"/>
                      <a:ea typeface="Calibri"/>
                      <a:cs typeface="Calibri"/>
                      <a:sym typeface="Calibri"/>
                    </a:rPr>
                    <a:t>välismaal, diasporaa</a:t>
                  </a:r>
                  <a:endParaRPr lang="et-EE" sz="1600" b="0" i="0" u="none" strike="noStrike" cap="none" dirty="0">
                    <a:solidFill>
                      <a:schemeClr val="dk1"/>
                    </a:solidFill>
                    <a:latin typeface="Calibri"/>
                    <a:ea typeface="Calibri"/>
                    <a:cs typeface="Calibri"/>
                    <a:sym typeface="Calibri"/>
                  </a:endParaRPr>
                </a:p>
                <a:p>
                  <a:pPr marL="0" marR="0" lvl="0" indent="0" algn="ctr" rtl="0">
                    <a:spcBef>
                      <a:spcPts val="0"/>
                    </a:spcBef>
                    <a:buNone/>
                  </a:pPr>
                  <a:endParaRPr sz="1100" b="0" i="0" u="none" strike="noStrike" cap="none" dirty="0">
                    <a:solidFill>
                      <a:schemeClr val="dk1"/>
                    </a:solidFill>
                    <a:latin typeface="Calibri"/>
                    <a:ea typeface="Calibri"/>
                    <a:cs typeface="Calibri"/>
                    <a:sym typeface="Calibri"/>
                  </a:endParaRPr>
                </a:p>
                <a:p>
                  <a:pPr marL="0" marR="0" lvl="0" indent="0" algn="ctr" rtl="0">
                    <a:spcBef>
                      <a:spcPts val="0"/>
                    </a:spcBef>
                    <a:buSzPct val="25000"/>
                    <a:buNone/>
                  </a:pPr>
                  <a:r>
                    <a:rPr lang="et-EE" sz="1100" b="0" i="0" u="none" strike="noStrike" cap="none" dirty="0" smtClean="0">
                      <a:solidFill>
                        <a:schemeClr val="dk1"/>
                      </a:solidFill>
                      <a:latin typeface="Calibri"/>
                      <a:ea typeface="Calibri"/>
                      <a:cs typeface="Calibri"/>
                      <a:sym typeface="Calibri"/>
                    </a:rPr>
                    <a:t>Kutsuda </a:t>
                  </a:r>
                  <a:r>
                    <a:rPr lang="et-EE" sz="1100" b="0" i="0" u="none" strike="noStrike" cap="none" dirty="0">
                      <a:solidFill>
                        <a:schemeClr val="dk1"/>
                      </a:solidFill>
                      <a:latin typeface="Calibri"/>
                      <a:ea typeface="Calibri"/>
                      <a:cs typeface="Calibri"/>
                      <a:sym typeface="Calibri"/>
                    </a:rPr>
                    <a:t>tagasi inimesi, kes on välismaal kogemusi omandanud ja võiksid Eestis oma teadmisi rakendada. Osa inimesi on Eestile kasulikum välismaale </a:t>
                  </a:r>
                  <a:r>
                    <a:rPr lang="et-EE" sz="1100" b="0" i="0" u="none" strike="noStrike" cap="none" dirty="0" smtClean="0">
                      <a:solidFill>
                        <a:schemeClr val="dk1"/>
                      </a:solidFill>
                      <a:latin typeface="Calibri"/>
                      <a:ea typeface="Calibri"/>
                      <a:cs typeface="Calibri"/>
                      <a:sym typeface="Calibri"/>
                    </a:rPr>
                    <a:t>jäädes olles meie nö saadikud välismaal. </a:t>
                  </a:r>
                  <a:endParaRPr lang="et-EE" sz="1100" b="0" i="0" u="none" strike="noStrike" cap="none" dirty="0">
                    <a:solidFill>
                      <a:schemeClr val="dk1"/>
                    </a:solidFill>
                    <a:latin typeface="Calibri"/>
                    <a:ea typeface="Calibri"/>
                    <a:cs typeface="Calibri"/>
                    <a:sym typeface="Calibri"/>
                  </a:endParaRPr>
                </a:p>
              </p:txBody>
            </p:sp>
            <p:sp>
              <p:nvSpPr>
                <p:cNvPr id="12" name="Shape 96"/>
                <p:cNvSpPr txBox="1"/>
                <p:nvPr/>
              </p:nvSpPr>
              <p:spPr>
                <a:xfrm>
                  <a:off x="5845554" y="4892549"/>
                  <a:ext cx="2904002" cy="1661993"/>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t-EE" sz="1800" b="0" i="0" u="none" strike="noStrike" cap="none" dirty="0">
                      <a:solidFill>
                        <a:schemeClr val="tx1"/>
                      </a:solidFill>
                      <a:latin typeface="Calibri"/>
                      <a:ea typeface="Calibri"/>
                      <a:cs typeface="Calibri"/>
                      <a:sym typeface="Calibri"/>
                    </a:rPr>
                    <a:t>SISSERÄNNE</a:t>
                  </a:r>
                </a:p>
                <a:p>
                  <a:pPr marL="0" marR="0" lvl="0" indent="0" algn="ctr" rtl="0">
                    <a:spcBef>
                      <a:spcPts val="0"/>
                    </a:spcBef>
                    <a:buSzPct val="25000"/>
                    <a:buNone/>
                  </a:pPr>
                  <a:r>
                    <a:rPr lang="et-EE" sz="1600" b="0" i="0" u="none" strike="noStrike" cap="none" dirty="0">
                      <a:solidFill>
                        <a:schemeClr val="tx1"/>
                      </a:solidFill>
                      <a:latin typeface="Calibri"/>
                      <a:ea typeface="Calibri"/>
                      <a:cs typeface="Calibri"/>
                      <a:sym typeface="Calibri"/>
                    </a:rPr>
                    <a:t>välismaalased</a:t>
                  </a:r>
                </a:p>
                <a:p>
                  <a:pPr marL="0" marR="0" lvl="0" indent="0" algn="ctr" rtl="0">
                    <a:spcBef>
                      <a:spcPts val="0"/>
                    </a:spcBef>
                    <a:buNone/>
                  </a:pPr>
                  <a:endParaRPr sz="1100" b="0" i="0" u="none" strike="noStrike" cap="none" dirty="0">
                    <a:solidFill>
                      <a:schemeClr val="tx1"/>
                    </a:solidFill>
                    <a:latin typeface="Calibri"/>
                    <a:ea typeface="Calibri"/>
                    <a:cs typeface="Calibri"/>
                    <a:sym typeface="Calibri"/>
                  </a:endParaRPr>
                </a:p>
                <a:p>
                  <a:pPr marL="0" marR="0" lvl="0" indent="0" algn="ctr" rtl="0">
                    <a:spcBef>
                      <a:spcPts val="0"/>
                    </a:spcBef>
                    <a:buSzPct val="25000"/>
                    <a:buNone/>
                  </a:pPr>
                  <a:r>
                    <a:rPr lang="et-EE" sz="1100" b="0" i="0" u="none" strike="noStrike" cap="none" dirty="0" smtClean="0">
                      <a:solidFill>
                        <a:schemeClr val="tx1"/>
                      </a:solidFill>
                      <a:latin typeface="Calibri"/>
                      <a:ea typeface="Calibri"/>
                      <a:cs typeface="Calibri"/>
                      <a:sym typeface="Calibri"/>
                    </a:rPr>
                    <a:t>Tagada </a:t>
                  </a:r>
                  <a:r>
                    <a:rPr lang="et-EE" sz="1100" b="0" i="0" u="none" strike="noStrike" cap="none" dirty="0">
                      <a:solidFill>
                        <a:schemeClr val="tx1"/>
                      </a:solidFill>
                      <a:latin typeface="Calibri"/>
                      <a:ea typeface="Calibri"/>
                      <a:cs typeface="Calibri"/>
                      <a:sym typeface="Calibri"/>
                    </a:rPr>
                    <a:t>see, et siin juba olevad välismaalased meie majandusse ja ühiskonda panustaksid ning lõimuksid. Samuti kaasata väljast uusi inimesi, kelle oskusi ja teadmisi Eesti vajab ja kes siia kultuuriliselt sobivad.</a:t>
                  </a:r>
                </a:p>
              </p:txBody>
            </p:sp>
            <p:sp>
              <p:nvSpPr>
                <p:cNvPr id="13" name="Shape 97"/>
                <p:cNvSpPr txBox="1"/>
                <p:nvPr/>
              </p:nvSpPr>
              <p:spPr>
                <a:xfrm>
                  <a:off x="41606" y="981403"/>
                  <a:ext cx="2592287" cy="1277273"/>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t-EE" sz="1800" b="0" i="0" u="none" strike="noStrike" cap="none" dirty="0">
                      <a:solidFill>
                        <a:schemeClr val="dk1"/>
                      </a:solidFill>
                      <a:latin typeface="Calibri"/>
                      <a:ea typeface="Calibri"/>
                      <a:cs typeface="Calibri"/>
                      <a:sym typeface="Calibri"/>
                    </a:rPr>
                    <a:t>KOHALIK </a:t>
                  </a:r>
                  <a:r>
                    <a:rPr lang="et-EE" sz="1800" b="0" i="0" u="none" strike="noStrike" cap="none" dirty="0" smtClean="0">
                      <a:solidFill>
                        <a:schemeClr val="dk1"/>
                      </a:solidFill>
                      <a:latin typeface="Calibri"/>
                      <a:ea typeface="Calibri"/>
                      <a:cs typeface="Calibri"/>
                      <a:sym typeface="Calibri"/>
                    </a:rPr>
                    <a:t>TÖÖTURULE KAASAMATA </a:t>
                  </a:r>
                  <a:r>
                    <a:rPr lang="et-EE" sz="1800" b="0" i="0" u="none" strike="noStrike" cap="none" dirty="0">
                      <a:solidFill>
                        <a:schemeClr val="dk1"/>
                      </a:solidFill>
                      <a:latin typeface="Calibri"/>
                      <a:ea typeface="Calibri"/>
                      <a:cs typeface="Calibri"/>
                      <a:sym typeface="Calibri"/>
                    </a:rPr>
                    <a:t>INIMVARA</a:t>
                  </a:r>
                </a:p>
                <a:p>
                  <a:pPr marL="0" marR="0" lvl="0" indent="0" algn="ctr" rtl="0">
                    <a:spcBef>
                      <a:spcPts val="0"/>
                    </a:spcBef>
                    <a:buNone/>
                  </a:pPr>
                  <a:endParaRPr sz="800" b="0" i="0" u="none" strike="noStrike" cap="none" dirty="0">
                    <a:solidFill>
                      <a:schemeClr val="dk1"/>
                    </a:solidFill>
                    <a:latin typeface="Calibri"/>
                    <a:ea typeface="Calibri"/>
                    <a:cs typeface="Calibri"/>
                    <a:sym typeface="Calibri"/>
                  </a:endParaRPr>
                </a:p>
                <a:p>
                  <a:pPr marL="0" marR="0" lvl="0" indent="0" algn="ctr" rtl="0">
                    <a:spcBef>
                      <a:spcPts val="0"/>
                    </a:spcBef>
                    <a:buSzPct val="25000"/>
                    <a:buNone/>
                  </a:pPr>
                  <a:r>
                    <a:rPr lang="et-EE" sz="1100" b="0" i="0" u="none" strike="noStrike" cap="none" dirty="0" smtClean="0">
                      <a:solidFill>
                        <a:schemeClr val="dk1"/>
                      </a:solidFill>
                      <a:latin typeface="Calibri"/>
                      <a:ea typeface="Calibri"/>
                      <a:cs typeface="Calibri"/>
                      <a:sym typeface="Calibri"/>
                    </a:rPr>
                    <a:t>Kaasata inimesed </a:t>
                  </a:r>
                  <a:r>
                    <a:rPr lang="et-EE" sz="1100" b="0" i="0" u="none" strike="noStrike" cap="none" dirty="0">
                      <a:solidFill>
                        <a:schemeClr val="dk1"/>
                      </a:solidFill>
                      <a:latin typeface="Calibri"/>
                      <a:ea typeface="Calibri"/>
                      <a:cs typeface="Calibri"/>
                      <a:sym typeface="Calibri"/>
                    </a:rPr>
                    <a:t>(tagasi) tööturule läbi ümberõppe meetmete, paindlikuma töökorralduse jms</a:t>
                  </a:r>
                </a:p>
              </p:txBody>
            </p:sp>
            <p:sp>
              <p:nvSpPr>
                <p:cNvPr id="14" name="Shape 98"/>
                <p:cNvSpPr txBox="1"/>
                <p:nvPr/>
              </p:nvSpPr>
              <p:spPr>
                <a:xfrm>
                  <a:off x="2930705" y="981403"/>
                  <a:ext cx="2592287" cy="160043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t-EE" sz="1800" b="0" i="0" u="none" strike="noStrike" cap="none" dirty="0">
                      <a:solidFill>
                        <a:schemeClr val="dk1"/>
                      </a:solidFill>
                      <a:latin typeface="Calibri"/>
                      <a:ea typeface="Calibri"/>
                      <a:cs typeface="Calibri"/>
                      <a:sym typeface="Calibri"/>
                    </a:rPr>
                    <a:t>KOHALIK </a:t>
                  </a:r>
                  <a:r>
                    <a:rPr lang="et-EE" sz="1800" b="0" i="0" u="none" strike="noStrike" cap="none" dirty="0" smtClean="0">
                      <a:solidFill>
                        <a:schemeClr val="dk1"/>
                      </a:solidFill>
                      <a:latin typeface="Calibri"/>
                      <a:ea typeface="Calibri"/>
                      <a:cs typeface="Calibri"/>
                      <a:sym typeface="Calibri"/>
                    </a:rPr>
                    <a:t>TÖÖTURULE KAASATUD INIMVARA</a:t>
                  </a:r>
                  <a:endParaRPr lang="et-EE" sz="1800" b="0" i="0" u="none" strike="noStrike" cap="none" dirty="0">
                    <a:solidFill>
                      <a:schemeClr val="dk1"/>
                    </a:solidFill>
                    <a:latin typeface="Calibri"/>
                    <a:ea typeface="Calibri"/>
                    <a:cs typeface="Calibri"/>
                    <a:sym typeface="Calibri"/>
                  </a:endParaRPr>
                </a:p>
                <a:p>
                  <a:pPr marL="0" marR="0" lvl="0" indent="0" algn="ctr" rtl="0">
                    <a:spcBef>
                      <a:spcPts val="0"/>
                    </a:spcBef>
                    <a:buNone/>
                  </a:pPr>
                  <a:endParaRPr sz="800" b="0" i="0" u="none" strike="noStrike" cap="none" dirty="0">
                    <a:solidFill>
                      <a:schemeClr val="dk1"/>
                    </a:solidFill>
                    <a:latin typeface="Calibri"/>
                    <a:ea typeface="Calibri"/>
                    <a:cs typeface="Calibri"/>
                    <a:sym typeface="Calibri"/>
                  </a:endParaRPr>
                </a:p>
                <a:p>
                  <a:pPr marL="0" marR="0" lvl="0" indent="0" algn="ctr" rtl="0">
                    <a:spcBef>
                      <a:spcPts val="0"/>
                    </a:spcBef>
                    <a:buSzPct val="25000"/>
                    <a:buNone/>
                  </a:pPr>
                  <a:r>
                    <a:rPr lang="et-EE" sz="1100" b="0" i="0" u="none" strike="noStrike" cap="none" dirty="0" smtClean="0">
                      <a:solidFill>
                        <a:schemeClr val="dk1"/>
                      </a:solidFill>
                      <a:latin typeface="Calibri"/>
                      <a:ea typeface="Calibri"/>
                      <a:cs typeface="Calibri"/>
                      <a:sym typeface="Calibri"/>
                    </a:rPr>
                    <a:t>Tõsta </a:t>
                  </a:r>
                  <a:r>
                    <a:rPr lang="et-EE" sz="1100" b="0" i="0" u="none" strike="noStrike" cap="none" dirty="0">
                      <a:solidFill>
                        <a:schemeClr val="dk1"/>
                      </a:solidFill>
                      <a:latin typeface="Calibri"/>
                      <a:ea typeface="Calibri"/>
                      <a:cs typeface="Calibri"/>
                      <a:sym typeface="Calibri"/>
                    </a:rPr>
                    <a:t>tootlikkust, säilitada tervist ja soodustada elukestvat õpet pikemaks tööeluks</a:t>
                  </a:r>
                </a:p>
                <a:p>
                  <a:pPr marL="0" marR="0" lvl="0" indent="0" algn="l" rtl="0">
                    <a:spcBef>
                      <a:spcPts val="0"/>
                    </a:spcBef>
                    <a:buNone/>
                  </a:pPr>
                  <a:endParaRPr sz="1800" dirty="0">
                    <a:solidFill>
                      <a:schemeClr val="dk1"/>
                    </a:solidFill>
                    <a:latin typeface="Calibri"/>
                    <a:ea typeface="Calibri"/>
                    <a:cs typeface="Calibri"/>
                    <a:sym typeface="Calibri"/>
                  </a:endParaRPr>
                </a:p>
              </p:txBody>
            </p:sp>
            <p:sp>
              <p:nvSpPr>
                <p:cNvPr id="15" name="Shape 99"/>
                <p:cNvSpPr txBox="1"/>
                <p:nvPr/>
              </p:nvSpPr>
              <p:spPr>
                <a:xfrm>
                  <a:off x="6163195" y="981403"/>
                  <a:ext cx="2592287" cy="123110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t-EE" sz="1800" dirty="0">
                      <a:solidFill>
                        <a:schemeClr val="dk1"/>
                      </a:solidFill>
                      <a:latin typeface="Calibri"/>
                      <a:ea typeface="Calibri"/>
                      <a:cs typeface="Calibri"/>
                      <a:sym typeface="Calibri"/>
                    </a:rPr>
                    <a:t>SÜNDIMATA INIMVARA</a:t>
                  </a:r>
                </a:p>
                <a:p>
                  <a:pPr marL="0" marR="0" lvl="0" indent="0" algn="ctr" rtl="0">
                    <a:spcBef>
                      <a:spcPts val="0"/>
                    </a:spcBef>
                    <a:buNone/>
                  </a:pPr>
                  <a:endParaRPr sz="800" dirty="0">
                    <a:solidFill>
                      <a:schemeClr val="dk1"/>
                    </a:solidFill>
                    <a:latin typeface="Calibri"/>
                    <a:ea typeface="Calibri"/>
                    <a:cs typeface="Calibri"/>
                    <a:sym typeface="Calibri"/>
                  </a:endParaRPr>
                </a:p>
                <a:p>
                  <a:pPr marL="0" marR="0" lvl="0" indent="0" algn="ctr" rtl="0">
                    <a:spcBef>
                      <a:spcPts val="0"/>
                    </a:spcBef>
                    <a:buNone/>
                  </a:pPr>
                  <a:endParaRPr sz="800" dirty="0">
                    <a:solidFill>
                      <a:schemeClr val="dk1"/>
                    </a:solidFill>
                    <a:latin typeface="Calibri"/>
                    <a:ea typeface="Calibri"/>
                    <a:cs typeface="Calibri"/>
                    <a:sym typeface="Calibri"/>
                  </a:endParaRPr>
                </a:p>
                <a:p>
                  <a:pPr marL="0" marR="0" lvl="0" indent="0" algn="ctr" rtl="0">
                    <a:spcBef>
                      <a:spcPts val="0"/>
                    </a:spcBef>
                    <a:buSzPct val="25000"/>
                    <a:buNone/>
                  </a:pPr>
                  <a:r>
                    <a:rPr lang="et-EE" sz="1100" dirty="0">
                      <a:solidFill>
                        <a:schemeClr val="dk1"/>
                      </a:solidFill>
                      <a:latin typeface="Calibri"/>
                      <a:ea typeface="Calibri"/>
                      <a:cs typeface="Calibri"/>
                      <a:sym typeface="Calibri"/>
                    </a:rPr>
                    <a:t>P</a:t>
                  </a:r>
                  <a:r>
                    <a:rPr lang="et-EE" sz="1100" dirty="0" smtClean="0">
                      <a:solidFill>
                        <a:schemeClr val="dk1"/>
                      </a:solidFill>
                      <a:latin typeface="Calibri"/>
                      <a:ea typeface="Calibri"/>
                      <a:cs typeface="Calibri"/>
                      <a:sym typeface="Calibri"/>
                    </a:rPr>
                    <a:t>erepoliitika meetmete ja peresõbralike hoiakutega  sündimust suurendada</a:t>
                  </a:r>
                  <a:endParaRPr lang="et-EE" sz="1100" dirty="0">
                    <a:solidFill>
                      <a:schemeClr val="dk1"/>
                    </a:solidFill>
                    <a:latin typeface="Calibri"/>
                    <a:ea typeface="Calibri"/>
                    <a:cs typeface="Calibri"/>
                    <a:sym typeface="Calibri"/>
                  </a:endParaRPr>
                </a:p>
                <a:p>
                  <a:pPr marL="0" marR="0" lvl="0" indent="0" algn="l" rtl="0">
                    <a:spcBef>
                      <a:spcPts val="0"/>
                    </a:spcBef>
                    <a:buNone/>
                  </a:pPr>
                  <a:endParaRPr sz="1800" dirty="0">
                    <a:solidFill>
                      <a:schemeClr val="dk1"/>
                    </a:solidFill>
                    <a:latin typeface="Calibri"/>
                    <a:ea typeface="Calibri"/>
                    <a:cs typeface="Calibri"/>
                    <a:sym typeface="Calibri"/>
                  </a:endParaRPr>
                </a:p>
              </p:txBody>
            </p:sp>
            <p:sp>
              <p:nvSpPr>
                <p:cNvPr id="16" name="Shape 100"/>
                <p:cNvSpPr txBox="1"/>
                <p:nvPr/>
              </p:nvSpPr>
              <p:spPr>
                <a:xfrm>
                  <a:off x="3067817" y="4892549"/>
                  <a:ext cx="2714497" cy="149271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t-EE" sz="1800" dirty="0">
                      <a:solidFill>
                        <a:schemeClr val="dk1"/>
                      </a:solidFill>
                      <a:latin typeface="Calibri"/>
                      <a:ea typeface="Calibri"/>
                      <a:cs typeface="Calibri"/>
                      <a:sym typeface="Calibri"/>
                    </a:rPr>
                    <a:t>VÄLJARÄNNE</a:t>
                  </a:r>
                </a:p>
                <a:p>
                  <a:pPr marL="0" marR="0" lvl="0" indent="0" algn="ctr" rtl="0">
                    <a:spcBef>
                      <a:spcPts val="0"/>
                    </a:spcBef>
                    <a:buSzPct val="25000"/>
                    <a:buNone/>
                  </a:pPr>
                  <a:r>
                    <a:rPr lang="et-EE" sz="1600" dirty="0">
                      <a:solidFill>
                        <a:schemeClr val="dk1"/>
                      </a:solidFill>
                      <a:latin typeface="Calibri"/>
                      <a:ea typeface="Calibri"/>
                      <a:cs typeface="Calibri"/>
                      <a:sym typeface="Calibri"/>
                    </a:rPr>
                    <a:t>Eesti „saadikud“ välismaal</a:t>
                  </a:r>
                </a:p>
                <a:p>
                  <a:pPr marL="0" marR="0" lvl="0" indent="0" algn="ctr" rtl="0">
                    <a:spcBef>
                      <a:spcPts val="0"/>
                    </a:spcBef>
                    <a:buNone/>
                  </a:pPr>
                  <a:endParaRPr sz="1100" dirty="0">
                    <a:solidFill>
                      <a:schemeClr val="dk1"/>
                    </a:solidFill>
                    <a:latin typeface="Calibri"/>
                    <a:ea typeface="Calibri"/>
                    <a:cs typeface="Calibri"/>
                    <a:sym typeface="Calibri"/>
                  </a:endParaRPr>
                </a:p>
                <a:p>
                  <a:pPr marL="0" marR="0" lvl="0" indent="0" algn="ctr" rtl="0">
                    <a:spcBef>
                      <a:spcPts val="0"/>
                    </a:spcBef>
                    <a:buSzPct val="25000"/>
                    <a:buNone/>
                  </a:pPr>
                  <a:r>
                    <a:rPr lang="et-EE" sz="1100" dirty="0" smtClean="0">
                      <a:solidFill>
                        <a:schemeClr val="tx1"/>
                      </a:solidFill>
                      <a:latin typeface="Calibri"/>
                      <a:ea typeface="Calibri"/>
                      <a:cs typeface="Calibri"/>
                      <a:sym typeface="Calibri"/>
                    </a:rPr>
                    <a:t>Väljrände vähendamine  meetmete abil, mis toetavad siinset palga- ja heaolutõusu. Rakendada </a:t>
                  </a:r>
                  <a:r>
                    <a:rPr lang="et-EE" sz="1100" dirty="0">
                      <a:solidFill>
                        <a:schemeClr val="tx1"/>
                      </a:solidFill>
                      <a:latin typeface="Calibri"/>
                      <a:ea typeface="Calibri"/>
                      <a:cs typeface="Calibri"/>
                      <a:sym typeface="Calibri"/>
                    </a:rPr>
                    <a:t>välismaal elavaid ja töötavaid inimesi Eesti heaks läbi meie kultuuri tutvustamise, kontaktide vahendamise </a:t>
                  </a:r>
                  <a:r>
                    <a:rPr lang="et-EE" sz="1100" dirty="0" smtClean="0">
                      <a:solidFill>
                        <a:schemeClr val="tx1"/>
                      </a:solidFill>
                      <a:latin typeface="Calibri"/>
                      <a:ea typeface="Calibri"/>
                      <a:cs typeface="Calibri"/>
                      <a:sym typeface="Calibri"/>
                    </a:rPr>
                    <a:t>jms.</a:t>
                  </a:r>
                  <a:endParaRPr lang="et-EE" sz="1100" dirty="0">
                    <a:solidFill>
                      <a:schemeClr val="tx1"/>
                    </a:solidFill>
                    <a:latin typeface="Calibri"/>
                    <a:ea typeface="Calibri"/>
                    <a:cs typeface="Calibri"/>
                    <a:sym typeface="Calibri"/>
                  </a:endParaRPr>
                </a:p>
              </p:txBody>
            </p:sp>
            <p:sp>
              <p:nvSpPr>
                <p:cNvPr id="17" name="Shape 101"/>
                <p:cNvSpPr/>
                <p:nvPr/>
              </p:nvSpPr>
              <p:spPr>
                <a:xfrm>
                  <a:off x="64197" y="901503"/>
                  <a:ext cx="5458797" cy="1671786"/>
                </a:xfrm>
                <a:prstGeom prst="roundRect">
                  <a:avLst>
                    <a:gd name="adj" fmla="val 16667"/>
                  </a:avLst>
                </a:prstGeom>
                <a:noFill/>
                <a:ln w="19050" cap="flat" cmpd="sng">
                  <a:solidFill>
                    <a:schemeClr val="dk1"/>
                  </a:solidFill>
                  <a:prstDash val="dash"/>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18" name="Shape 102"/>
                <p:cNvCxnSpPr/>
                <p:nvPr/>
              </p:nvCxnSpPr>
              <p:spPr>
                <a:xfrm>
                  <a:off x="1497454" y="2573289"/>
                  <a:ext cx="1778401" cy="793811"/>
                </a:xfrm>
                <a:prstGeom prst="straightConnector1">
                  <a:avLst/>
                </a:prstGeom>
                <a:noFill/>
                <a:ln w="9525" cap="flat" cmpd="sng">
                  <a:solidFill>
                    <a:schemeClr val="dk1"/>
                  </a:solidFill>
                  <a:prstDash val="solid"/>
                  <a:round/>
                  <a:headEnd type="none" w="med" len="med"/>
                  <a:tailEnd type="stealth" w="lg" len="lg"/>
                </a:ln>
              </p:spPr>
            </p:cxnSp>
            <p:cxnSp>
              <p:nvCxnSpPr>
                <p:cNvPr id="19" name="Shape 104"/>
                <p:cNvCxnSpPr/>
                <p:nvPr/>
              </p:nvCxnSpPr>
              <p:spPr>
                <a:xfrm flipH="1">
                  <a:off x="5227484" y="2573289"/>
                  <a:ext cx="2498009" cy="793811"/>
                </a:xfrm>
                <a:prstGeom prst="straightConnector1">
                  <a:avLst/>
                </a:prstGeom>
                <a:noFill/>
                <a:ln w="9525" cap="flat" cmpd="sng">
                  <a:solidFill>
                    <a:schemeClr val="dk1"/>
                  </a:solidFill>
                  <a:prstDash val="solid"/>
                  <a:round/>
                  <a:headEnd type="none" w="med" len="med"/>
                  <a:tailEnd type="stealth" w="lg" len="lg"/>
                </a:ln>
              </p:spPr>
            </p:cxnSp>
            <p:cxnSp>
              <p:nvCxnSpPr>
                <p:cNvPr id="20" name="Shape 105"/>
                <p:cNvCxnSpPr/>
                <p:nvPr/>
              </p:nvCxnSpPr>
              <p:spPr>
                <a:xfrm flipV="1">
                  <a:off x="1857103" y="4013431"/>
                  <a:ext cx="1418752" cy="863118"/>
                </a:xfrm>
                <a:prstGeom prst="straightConnector1">
                  <a:avLst/>
                </a:prstGeom>
                <a:noFill/>
                <a:ln w="9525" cap="flat" cmpd="sng">
                  <a:solidFill>
                    <a:schemeClr val="dk1"/>
                  </a:solidFill>
                  <a:prstDash val="solid"/>
                  <a:round/>
                  <a:headEnd type="none" w="med" len="med"/>
                  <a:tailEnd type="stealth" w="lg" len="lg"/>
                </a:ln>
              </p:spPr>
            </p:cxnSp>
            <p:cxnSp>
              <p:nvCxnSpPr>
                <p:cNvPr id="21" name="Shape 107"/>
                <p:cNvCxnSpPr/>
                <p:nvPr/>
              </p:nvCxnSpPr>
              <p:spPr>
                <a:xfrm flipH="1" flipV="1">
                  <a:off x="5227484" y="4013432"/>
                  <a:ext cx="2166240" cy="863117"/>
                </a:xfrm>
                <a:prstGeom prst="straightConnector1">
                  <a:avLst/>
                </a:prstGeom>
                <a:noFill/>
                <a:ln w="9525" cap="flat" cmpd="sng">
                  <a:solidFill>
                    <a:schemeClr val="dk1"/>
                  </a:solidFill>
                  <a:prstDash val="solid"/>
                  <a:round/>
                  <a:headEnd type="none" w="med" len="med"/>
                  <a:tailEnd type="stealth" w="lg" len="lg"/>
                </a:ln>
              </p:spPr>
            </p:cxnSp>
            <p:sp>
              <p:nvSpPr>
                <p:cNvPr id="22" name="Shape 108"/>
                <p:cNvSpPr txBox="1"/>
                <p:nvPr/>
              </p:nvSpPr>
              <p:spPr>
                <a:xfrm>
                  <a:off x="64197" y="2212509"/>
                  <a:ext cx="5481388" cy="338554"/>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t-EE" sz="1600" b="1" dirty="0">
                      <a:solidFill>
                        <a:schemeClr val="dk1"/>
                      </a:solidFill>
                      <a:latin typeface="Calibri"/>
                      <a:ea typeface="Calibri"/>
                      <a:cs typeface="Calibri"/>
                      <a:sym typeface="Calibri"/>
                    </a:rPr>
                    <a:t>OLEMASOLEVA INIMVARA TÕHUSAM </a:t>
                  </a:r>
                  <a:r>
                    <a:rPr lang="et-EE" sz="1600" b="1" dirty="0" smtClean="0">
                      <a:solidFill>
                        <a:schemeClr val="dk1"/>
                      </a:solidFill>
                      <a:latin typeface="Calibri"/>
                      <a:ea typeface="Calibri"/>
                      <a:cs typeface="Calibri"/>
                      <a:sym typeface="Calibri"/>
                    </a:rPr>
                    <a:t>KAASAMINE</a:t>
                  </a:r>
                  <a:endParaRPr lang="et-EE" sz="1600" b="1" dirty="0">
                    <a:solidFill>
                      <a:schemeClr val="dk1"/>
                    </a:solidFill>
                    <a:latin typeface="Calibri"/>
                    <a:ea typeface="Calibri"/>
                    <a:cs typeface="Calibri"/>
                    <a:sym typeface="Calibri"/>
                  </a:endParaRPr>
                </a:p>
              </p:txBody>
            </p:sp>
            <p:sp>
              <p:nvSpPr>
                <p:cNvPr id="23" name="Shape 110"/>
                <p:cNvSpPr/>
                <p:nvPr/>
              </p:nvSpPr>
              <p:spPr>
                <a:xfrm>
                  <a:off x="64197" y="4876549"/>
                  <a:ext cx="8691285" cy="1954991"/>
                </a:xfrm>
                <a:prstGeom prst="roundRect">
                  <a:avLst>
                    <a:gd name="adj" fmla="val 16667"/>
                  </a:avLst>
                </a:prstGeom>
                <a:noFill/>
                <a:ln w="19050" cap="flat" cmpd="sng">
                  <a:solidFill>
                    <a:schemeClr val="dk1"/>
                  </a:solidFill>
                  <a:prstDash val="dash"/>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4" name="Shape 111"/>
                <p:cNvSpPr/>
                <p:nvPr/>
              </p:nvSpPr>
              <p:spPr>
                <a:xfrm>
                  <a:off x="6191793" y="901501"/>
                  <a:ext cx="2557762" cy="1671787"/>
                </a:xfrm>
                <a:prstGeom prst="roundRect">
                  <a:avLst>
                    <a:gd name="adj" fmla="val 16667"/>
                  </a:avLst>
                </a:prstGeom>
                <a:noFill/>
                <a:ln w="19050" cap="flat" cmpd="sng">
                  <a:solidFill>
                    <a:schemeClr val="dk1"/>
                  </a:solidFill>
                  <a:prstDash val="dash"/>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5" name="Shape 112"/>
                <p:cNvSpPr txBox="1"/>
                <p:nvPr/>
              </p:nvSpPr>
              <p:spPr>
                <a:xfrm>
                  <a:off x="6284505" y="2212509"/>
                  <a:ext cx="2465050" cy="338554"/>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t-EE" sz="1600" b="1" dirty="0" smtClean="0">
                      <a:solidFill>
                        <a:schemeClr val="dk1"/>
                      </a:solidFill>
                      <a:latin typeface="Calibri"/>
                      <a:ea typeface="Calibri"/>
                      <a:cs typeface="Calibri"/>
                      <a:sym typeface="Calibri"/>
                    </a:rPr>
                    <a:t>SÜNDIMUSE </a:t>
                  </a:r>
                  <a:r>
                    <a:rPr lang="et-EE" sz="1600" b="1" dirty="0">
                      <a:solidFill>
                        <a:schemeClr val="dk1"/>
                      </a:solidFill>
                      <a:latin typeface="Calibri"/>
                      <a:ea typeface="Calibri"/>
                      <a:cs typeface="Calibri"/>
                      <a:sym typeface="Calibri"/>
                    </a:rPr>
                    <a:t>TÕSTMINE</a:t>
                  </a:r>
                </a:p>
              </p:txBody>
            </p:sp>
          </p:grpSp>
        </p:grpSp>
      </p:grpSp>
      <p:sp>
        <p:nvSpPr>
          <p:cNvPr id="2" name="Rectangle 1"/>
          <p:cNvSpPr/>
          <p:nvPr/>
        </p:nvSpPr>
        <p:spPr>
          <a:xfrm rot="16200000">
            <a:off x="-2504373" y="3081415"/>
            <a:ext cx="6635044" cy="707886"/>
          </a:xfrm>
          <a:prstGeom prst="rect">
            <a:avLst/>
          </a:prstGeom>
        </p:spPr>
        <p:txBody>
          <a:bodyPr wrap="square">
            <a:spAutoFit/>
          </a:bodyPr>
          <a:lstStyle/>
          <a:p>
            <a:pPr lvl="0" algn="ctr">
              <a:buSzPct val="25000"/>
            </a:pPr>
            <a:r>
              <a:rPr lang="et-EE" sz="4000" b="1" dirty="0">
                <a:solidFill>
                  <a:schemeClr val="dk1"/>
                </a:solidFill>
                <a:latin typeface="Calibri"/>
                <a:ea typeface="Calibri"/>
                <a:cs typeface="Calibri"/>
                <a:sym typeface="Calibri"/>
              </a:rPr>
              <a:t>KUST LAHENDUSI OTSIDA?</a:t>
            </a:r>
          </a:p>
        </p:txBody>
      </p:sp>
    </p:spTree>
    <p:extLst>
      <p:ext uri="{BB962C8B-B14F-4D97-AF65-F5344CB8AC3E}">
        <p14:creationId xmlns:p14="http://schemas.microsoft.com/office/powerpoint/2010/main" val="718947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p:nvPr/>
        </p:nvSpPr>
        <p:spPr>
          <a:xfrm>
            <a:off x="455517" y="1687626"/>
            <a:ext cx="11148008" cy="4426181"/>
          </a:xfrm>
          <a:prstGeom prst="rect">
            <a:avLst/>
          </a:prstGeom>
          <a:noFill/>
          <a:ln>
            <a:noFill/>
          </a:ln>
        </p:spPr>
        <p:txBody>
          <a:bodyPr wrap="square" lIns="91425" tIns="91425" rIns="91425" bIns="91425" anchor="t" anchorCtr="0">
            <a:noAutofit/>
          </a:bodyPr>
          <a:lstStyle/>
          <a:p>
            <a:pPr marL="457200" lvl="0" indent="-457200">
              <a:buFont typeface="Arial"/>
              <a:buChar char="•"/>
            </a:pPr>
            <a:r>
              <a:rPr lang="en-US" sz="2400" dirty="0" err="1"/>
              <a:t>Lastes</a:t>
            </a:r>
            <a:r>
              <a:rPr lang="en-US" sz="2400" dirty="0"/>
              <a:t> </a:t>
            </a:r>
            <a:r>
              <a:rPr lang="en-US" sz="2400" dirty="0" err="1"/>
              <a:t>demograafilistel</a:t>
            </a:r>
            <a:r>
              <a:rPr lang="en-US" sz="2400" dirty="0"/>
              <a:t> </a:t>
            </a:r>
            <a:r>
              <a:rPr lang="en-US" sz="2400" dirty="0" err="1"/>
              <a:t>trendidel</a:t>
            </a:r>
            <a:r>
              <a:rPr lang="en-US" sz="2400" dirty="0"/>
              <a:t> </a:t>
            </a:r>
            <a:r>
              <a:rPr lang="en-US" sz="2400" dirty="0" err="1"/>
              <a:t>vaikselt</a:t>
            </a:r>
            <a:r>
              <a:rPr lang="en-US" sz="2400" dirty="0"/>
              <a:t> </a:t>
            </a:r>
            <a:r>
              <a:rPr lang="en-US" sz="2400" dirty="0" err="1"/>
              <a:t>isevoolu</a:t>
            </a:r>
            <a:r>
              <a:rPr lang="en-US" sz="2400" dirty="0"/>
              <a:t> </a:t>
            </a:r>
            <a:r>
              <a:rPr lang="en-US" sz="2400" dirty="0" err="1"/>
              <a:t>minna</a:t>
            </a:r>
            <a:r>
              <a:rPr lang="en-US" sz="2400" dirty="0"/>
              <a:t>, </a:t>
            </a:r>
            <a:r>
              <a:rPr lang="en-US" sz="2400" dirty="0" err="1"/>
              <a:t>avastame</a:t>
            </a:r>
            <a:r>
              <a:rPr lang="en-US" sz="2400" dirty="0"/>
              <a:t> end </a:t>
            </a:r>
            <a:r>
              <a:rPr lang="en-US" sz="2400" dirty="0" err="1"/>
              <a:t>ühel</a:t>
            </a:r>
            <a:r>
              <a:rPr lang="en-US" sz="2400" dirty="0"/>
              <a:t> </a:t>
            </a:r>
            <a:r>
              <a:rPr lang="en-US" sz="2400" dirty="0" err="1"/>
              <a:t>hetkel</a:t>
            </a:r>
            <a:r>
              <a:rPr lang="en-US" sz="2400" dirty="0"/>
              <a:t> </a:t>
            </a:r>
            <a:r>
              <a:rPr lang="en-US" sz="2400" dirty="0" err="1"/>
              <a:t>olukorras</a:t>
            </a:r>
            <a:r>
              <a:rPr lang="en-US" sz="2400" dirty="0"/>
              <a:t>, </a:t>
            </a:r>
            <a:r>
              <a:rPr lang="en-US" sz="2400" dirty="0" err="1"/>
              <a:t>kus</a:t>
            </a:r>
            <a:r>
              <a:rPr lang="en-US" sz="2400" dirty="0"/>
              <a:t> </a:t>
            </a:r>
            <a:r>
              <a:rPr lang="en-US" sz="2400" dirty="0" err="1"/>
              <a:t>rahvastiku</a:t>
            </a:r>
            <a:r>
              <a:rPr lang="en-US" sz="2400" dirty="0"/>
              <a:t> </a:t>
            </a:r>
            <a:r>
              <a:rPr lang="en-US" sz="2400" dirty="0" err="1"/>
              <a:t>kahanemine</a:t>
            </a:r>
            <a:r>
              <a:rPr lang="en-US" sz="2400" dirty="0"/>
              <a:t> </a:t>
            </a:r>
            <a:r>
              <a:rPr lang="en-US" sz="2400" dirty="0" err="1"/>
              <a:t>muutub</a:t>
            </a:r>
            <a:r>
              <a:rPr lang="en-US" sz="2400" dirty="0"/>
              <a:t> </a:t>
            </a:r>
            <a:r>
              <a:rPr lang="en-US" sz="2400" dirty="0" err="1"/>
              <a:t>pöördumatuks</a:t>
            </a:r>
            <a:r>
              <a:rPr lang="en-US" sz="2400" dirty="0"/>
              <a:t>. </a:t>
            </a:r>
            <a:r>
              <a:rPr lang="en-US" sz="2400" dirty="0" err="1"/>
              <a:t>Täna</a:t>
            </a:r>
            <a:r>
              <a:rPr lang="en-US" sz="2400" dirty="0"/>
              <a:t> </a:t>
            </a:r>
            <a:r>
              <a:rPr lang="en-US" sz="2400" dirty="0" err="1"/>
              <a:t>saame</a:t>
            </a:r>
            <a:r>
              <a:rPr lang="en-US" sz="2400" dirty="0"/>
              <a:t> </a:t>
            </a:r>
            <a:r>
              <a:rPr lang="en-US" sz="2400" dirty="0" err="1"/>
              <a:t>veel</a:t>
            </a:r>
            <a:r>
              <a:rPr lang="en-US" sz="2400" dirty="0"/>
              <a:t> </a:t>
            </a:r>
            <a:r>
              <a:rPr lang="en-US" sz="2400" dirty="0" err="1"/>
              <a:t>trende</a:t>
            </a:r>
            <a:r>
              <a:rPr lang="en-US" sz="2400" dirty="0"/>
              <a:t> </a:t>
            </a:r>
            <a:r>
              <a:rPr lang="en-US" sz="2400" dirty="0" err="1" smtClean="0"/>
              <a:t>muuta</a:t>
            </a:r>
            <a:r>
              <a:rPr lang="et-EE" sz="2400" dirty="0" smtClean="0"/>
              <a:t>. </a:t>
            </a:r>
          </a:p>
          <a:p>
            <a:pPr lvl="0"/>
            <a:endParaRPr lang="et-EE" sz="2400" dirty="0" smtClean="0"/>
          </a:p>
          <a:p>
            <a:pPr marL="457200" lvl="0" indent="-457200">
              <a:buFont typeface="Arial"/>
              <a:buChar char="•"/>
            </a:pPr>
            <a:r>
              <a:rPr lang="et-EE" sz="2400" dirty="0" smtClean="0"/>
              <a:t>Probleem on kompleksne ning kiireid </a:t>
            </a:r>
            <a:r>
              <a:rPr lang="et-EE" sz="2400" dirty="0"/>
              <a:t>ja lihtsaid lahendusi ei ole</a:t>
            </a:r>
            <a:r>
              <a:rPr lang="et-EE" sz="2400" dirty="0" smtClean="0"/>
              <a:t>. Ühe-kahe </a:t>
            </a:r>
            <a:r>
              <a:rPr lang="et-EE" sz="2400" dirty="0"/>
              <a:t>valimistsükli jooksul olulisi võite saavutada pole </a:t>
            </a:r>
            <a:r>
              <a:rPr lang="et-EE" sz="2400" dirty="0" smtClean="0"/>
              <a:t>võimalik, samas ei soosi poliitika iseloom poliitikute pikaajalist vaadet. </a:t>
            </a:r>
          </a:p>
          <a:p>
            <a:pPr lvl="0"/>
            <a:endParaRPr lang="et-EE" sz="2400" dirty="0" smtClean="0"/>
          </a:p>
          <a:p>
            <a:pPr marL="457200" indent="-457200">
              <a:buFont typeface="Arial"/>
              <a:buChar char="•"/>
            </a:pPr>
            <a:r>
              <a:rPr lang="et-EE" sz="2400" dirty="0" smtClean="0"/>
              <a:t>Eesti kestmiseks on meil seega vaja </a:t>
            </a:r>
            <a:r>
              <a:rPr lang="fi-FI" sz="2400" dirty="0" smtClean="0"/>
              <a:t>Eesti </a:t>
            </a:r>
            <a:r>
              <a:rPr lang="fi-FI" sz="2400" dirty="0"/>
              <a:t>inimeste </a:t>
            </a:r>
            <a:r>
              <a:rPr lang="fi-FI" sz="2400" dirty="0" smtClean="0"/>
              <a:t>kollektiiv</a:t>
            </a:r>
            <a:r>
              <a:rPr lang="et-EE" sz="2400" dirty="0" smtClean="0"/>
              <a:t>set</a:t>
            </a:r>
            <a:r>
              <a:rPr lang="fi-FI" sz="2400" dirty="0" smtClean="0"/>
              <a:t> jõud</a:t>
            </a:r>
            <a:r>
              <a:rPr lang="et-EE" sz="2400" dirty="0" smtClean="0"/>
              <a:t>u</a:t>
            </a:r>
            <a:r>
              <a:rPr lang="fi-FI" sz="2400" dirty="0" smtClean="0"/>
              <a:t>, osalus</a:t>
            </a:r>
            <a:r>
              <a:rPr lang="et-EE" sz="2400" dirty="0" smtClean="0"/>
              <a:t>t</a:t>
            </a:r>
            <a:r>
              <a:rPr lang="fi-FI" sz="2400" dirty="0" smtClean="0"/>
              <a:t> </a:t>
            </a:r>
            <a:r>
              <a:rPr lang="fi-FI" sz="2400" dirty="0"/>
              <a:t>ja </a:t>
            </a:r>
            <a:r>
              <a:rPr lang="fi-FI" sz="2400" dirty="0" smtClean="0"/>
              <a:t>tarkus</a:t>
            </a:r>
            <a:r>
              <a:rPr lang="et-EE" sz="2400" dirty="0" smtClean="0"/>
              <a:t>t leidmaks ühisosa ja vastus küsimusele</a:t>
            </a:r>
            <a:r>
              <a:rPr lang="et-EE" sz="2400" dirty="0" smtClean="0">
                <a:solidFill>
                  <a:schemeClr val="tx1"/>
                </a:solidFill>
              </a:rPr>
              <a:t>, millist </a:t>
            </a:r>
            <a:r>
              <a:rPr lang="et-EE" sz="2400" dirty="0">
                <a:solidFill>
                  <a:schemeClr val="tx1"/>
                </a:solidFill>
              </a:rPr>
              <a:t>riiki, keelt, kultuuri ja elukeskkonda me oma lastele ja lastelastele jätta soovime</a:t>
            </a:r>
            <a:r>
              <a:rPr lang="et-EE" sz="1200" dirty="0">
                <a:solidFill>
                  <a:schemeClr val="tx1"/>
                </a:solidFill>
              </a:rPr>
              <a:t>.</a:t>
            </a:r>
          </a:p>
          <a:p>
            <a:pPr marL="457200" indent="-457200">
              <a:buFont typeface="Arial"/>
              <a:buChar char="•"/>
            </a:pPr>
            <a:endParaRPr lang="et-EE" sz="2400" dirty="0" smtClean="0"/>
          </a:p>
        </p:txBody>
      </p:sp>
      <p:sp>
        <p:nvSpPr>
          <p:cNvPr id="119" name="Shape 119"/>
          <p:cNvSpPr txBox="1">
            <a:spLocks noGrp="1"/>
          </p:cNvSpPr>
          <p:nvPr>
            <p:ph type="title"/>
          </p:nvPr>
        </p:nvSpPr>
        <p:spPr>
          <a:xfrm>
            <a:off x="455517" y="251156"/>
            <a:ext cx="11380421" cy="1325700"/>
          </a:xfrm>
          <a:prstGeom prst="rect">
            <a:avLst/>
          </a:prstGeom>
          <a:noFill/>
          <a:ln>
            <a:noFill/>
          </a:ln>
        </p:spPr>
        <p:txBody>
          <a:bodyPr wrap="square" lIns="45700" tIns="45700" rIns="45700" bIns="45700" anchor="ctr" anchorCtr="0">
            <a:noAutofit/>
          </a:bodyPr>
          <a:lstStyle/>
          <a:p>
            <a:pPr marL="0" marR="0" lvl="0" indent="-279400" algn="l" rtl="0">
              <a:lnSpc>
                <a:spcPct val="90000"/>
              </a:lnSpc>
              <a:spcBef>
                <a:spcPts val="0"/>
              </a:spcBef>
              <a:spcAft>
                <a:spcPts val="0"/>
              </a:spcAft>
              <a:buClr>
                <a:srgbClr val="000000"/>
              </a:buClr>
              <a:buSzPts val="4400"/>
              <a:buFont typeface="Helvetica Neue Light"/>
              <a:buNone/>
            </a:pPr>
            <a:r>
              <a:rPr lang="et-EE" sz="3600" dirty="0" smtClean="0">
                <a:latin typeface="Helvetica Neue Light"/>
                <a:ea typeface="Helvetica Neue Light"/>
                <a:cs typeface="Helvetica Neue Light"/>
                <a:sym typeface="Helvetica Neue Light"/>
              </a:rPr>
              <a:t>MIKS MEIL ON JUBA TÄNA VAJA AVALIKKU LAIAPÕHJALIST ARUTELU? </a:t>
            </a:r>
            <a:endParaRPr lang="et-EE" sz="3600" dirty="0">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647406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p:nvPr/>
        </p:nvSpPr>
        <p:spPr>
          <a:xfrm>
            <a:off x="455517" y="1482673"/>
            <a:ext cx="11148008" cy="4426181"/>
          </a:xfrm>
          <a:prstGeom prst="rect">
            <a:avLst/>
          </a:prstGeom>
          <a:noFill/>
          <a:ln>
            <a:noFill/>
          </a:ln>
        </p:spPr>
        <p:txBody>
          <a:bodyPr wrap="square" lIns="91425" tIns="91425" rIns="91425" bIns="91425" anchor="t" anchorCtr="0">
            <a:noAutofit/>
          </a:bodyPr>
          <a:lstStyle/>
          <a:p>
            <a:pPr algn="ctr"/>
            <a:endParaRPr lang="et-EE" sz="2800" b="1" dirty="0" smtClean="0"/>
          </a:p>
          <a:p>
            <a:pPr algn="ctr"/>
            <a:r>
              <a:rPr lang="et-EE" sz="3200" b="1" dirty="0" smtClean="0"/>
              <a:t>Eesmärk luua </a:t>
            </a:r>
            <a:r>
              <a:rPr lang="et-EE" sz="3200" b="1" dirty="0"/>
              <a:t>eeldused laiapõhjalise ühiskondliku kokkuleppe loomiseks Eesti kestmiseks vajaliku rahvastikustrateegia </a:t>
            </a:r>
            <a:r>
              <a:rPr lang="et-EE" sz="3200" b="1" dirty="0" smtClean="0"/>
              <a:t>osas</a:t>
            </a:r>
            <a:endParaRPr lang="et-EE" sz="2400" dirty="0" smtClean="0"/>
          </a:p>
          <a:p>
            <a:endParaRPr lang="et-EE" sz="2000" dirty="0" smtClean="0"/>
          </a:p>
          <a:p>
            <a:endParaRPr lang="et-EE" sz="2000" dirty="0" smtClean="0"/>
          </a:p>
          <a:p>
            <a:r>
              <a:rPr lang="et-EE" sz="2000" dirty="0" smtClean="0"/>
              <a:t>Alameesmärgid:</a:t>
            </a:r>
            <a:endParaRPr lang="et-EE" sz="2000" dirty="0"/>
          </a:p>
          <a:p>
            <a:pPr marL="457200" indent="-457200">
              <a:buAutoNum type="arabicParenR"/>
            </a:pPr>
            <a:r>
              <a:rPr lang="et-EE" sz="2000" dirty="0" smtClean="0"/>
              <a:t>Eesti  i</a:t>
            </a:r>
            <a:r>
              <a:rPr lang="en-US" sz="2000" dirty="0" err="1" smtClean="0"/>
              <a:t>nimvara</a:t>
            </a:r>
            <a:r>
              <a:rPr lang="en-US" sz="2000" dirty="0" smtClean="0"/>
              <a:t> </a:t>
            </a:r>
            <a:r>
              <a:rPr lang="et-EE" sz="2000" dirty="0" smtClean="0"/>
              <a:t>seisu ja selle </a:t>
            </a:r>
            <a:r>
              <a:rPr lang="en-US" sz="2000" dirty="0" err="1" smtClean="0"/>
              <a:t>vähenemise</a:t>
            </a:r>
            <a:r>
              <a:rPr lang="et-EE" sz="2000" dirty="0" smtClean="0"/>
              <a:t>st tuleneva mõju teadvustamine</a:t>
            </a:r>
          </a:p>
          <a:p>
            <a:pPr marL="457200" indent="-457200">
              <a:buFontTx/>
              <a:buAutoNum type="arabicParenR"/>
            </a:pPr>
            <a:r>
              <a:rPr lang="et-EE" sz="2000" dirty="0"/>
              <a:t>V</a:t>
            </a:r>
            <a:r>
              <a:rPr lang="en-US" sz="2000" dirty="0" err="1" smtClean="0"/>
              <a:t>õimalike</a:t>
            </a:r>
            <a:r>
              <a:rPr lang="en-US" sz="2000" dirty="0" smtClean="0"/>
              <a:t> </a:t>
            </a:r>
            <a:r>
              <a:rPr lang="en-US" sz="2000" dirty="0" err="1"/>
              <a:t>lahendussuund</a:t>
            </a:r>
            <a:r>
              <a:rPr lang="et-EE" sz="2000" dirty="0"/>
              <a:t>ade </a:t>
            </a:r>
            <a:r>
              <a:rPr lang="et-EE" sz="2000" dirty="0" smtClean="0"/>
              <a:t>teadvustamine </a:t>
            </a:r>
          </a:p>
          <a:p>
            <a:pPr marL="457200" indent="-457200">
              <a:buFontTx/>
              <a:buAutoNum type="arabicParenR"/>
            </a:pPr>
            <a:r>
              <a:rPr lang="en-US" sz="2000" dirty="0" err="1" smtClean="0"/>
              <a:t>Ühisloomes</a:t>
            </a:r>
            <a:r>
              <a:rPr lang="en-US" sz="2000" dirty="0" smtClean="0"/>
              <a:t> </a:t>
            </a:r>
            <a:r>
              <a:rPr lang="en-US" sz="2000" dirty="0" err="1"/>
              <a:t>lahenduste</a:t>
            </a:r>
            <a:r>
              <a:rPr lang="en-US" sz="2000" dirty="0"/>
              <a:t> </a:t>
            </a:r>
            <a:r>
              <a:rPr lang="en-US" sz="2000" dirty="0" err="1"/>
              <a:t>otsimine</a:t>
            </a:r>
            <a:r>
              <a:rPr lang="en-US" sz="2000" dirty="0"/>
              <a:t> ja </a:t>
            </a:r>
            <a:r>
              <a:rPr lang="en-US" sz="2000" dirty="0" err="1"/>
              <a:t>ettepanekute</a:t>
            </a:r>
            <a:r>
              <a:rPr lang="en-US" sz="2000" dirty="0"/>
              <a:t> </a:t>
            </a:r>
            <a:r>
              <a:rPr lang="en-US" sz="2000" dirty="0" err="1"/>
              <a:t>tegemine</a:t>
            </a:r>
            <a:r>
              <a:rPr lang="en-US" sz="2000" dirty="0"/>
              <a:t>: </a:t>
            </a:r>
            <a:r>
              <a:rPr lang="en-US" sz="2000" dirty="0" err="1"/>
              <a:t>mida</a:t>
            </a:r>
            <a:r>
              <a:rPr lang="en-US" sz="2000" dirty="0"/>
              <a:t> </a:t>
            </a:r>
            <a:r>
              <a:rPr lang="en-US" sz="2000" dirty="0" err="1"/>
              <a:t>saame</a:t>
            </a:r>
            <a:r>
              <a:rPr lang="en-US" sz="2000" dirty="0"/>
              <a:t> </a:t>
            </a:r>
            <a:r>
              <a:rPr lang="et-EE" sz="2000" dirty="0" smtClean="0"/>
              <a:t>teha isiklikul tasandil, </a:t>
            </a:r>
            <a:r>
              <a:rPr lang="en-US" sz="2000" dirty="0" err="1" smtClean="0"/>
              <a:t>oma</a:t>
            </a:r>
            <a:r>
              <a:rPr lang="en-US" sz="2000" dirty="0" smtClean="0"/>
              <a:t> </a:t>
            </a:r>
            <a:r>
              <a:rPr lang="et-EE" sz="2000" dirty="0" smtClean="0"/>
              <a:t>kogukonnas, paikkonnas ja riigi tasandil</a:t>
            </a:r>
            <a:endParaRPr lang="et-EE" sz="2800" dirty="0" smtClean="0"/>
          </a:p>
        </p:txBody>
      </p:sp>
      <p:sp>
        <p:nvSpPr>
          <p:cNvPr id="119" name="Shape 119"/>
          <p:cNvSpPr txBox="1">
            <a:spLocks noGrp="1"/>
          </p:cNvSpPr>
          <p:nvPr>
            <p:ph type="title"/>
          </p:nvPr>
        </p:nvSpPr>
        <p:spPr>
          <a:xfrm>
            <a:off x="455517" y="188640"/>
            <a:ext cx="11380421" cy="1325700"/>
          </a:xfrm>
          <a:prstGeom prst="rect">
            <a:avLst/>
          </a:prstGeom>
          <a:noFill/>
          <a:ln>
            <a:noFill/>
          </a:ln>
        </p:spPr>
        <p:txBody>
          <a:bodyPr wrap="square" lIns="45700" tIns="45700" rIns="45700" bIns="45700" anchor="ctr" anchorCtr="0">
            <a:noAutofit/>
          </a:bodyPr>
          <a:lstStyle/>
          <a:p>
            <a:pPr marL="0" marR="0" lvl="0" indent="-279400" algn="l" rtl="0">
              <a:lnSpc>
                <a:spcPct val="90000"/>
              </a:lnSpc>
              <a:spcBef>
                <a:spcPts val="0"/>
              </a:spcBef>
              <a:spcAft>
                <a:spcPts val="0"/>
              </a:spcAft>
              <a:buClr>
                <a:srgbClr val="000000"/>
              </a:buClr>
              <a:buSzPts val="4400"/>
              <a:buFont typeface="Helvetica Neue Light"/>
              <a:buNone/>
            </a:pPr>
            <a:r>
              <a:rPr lang="et-EE" dirty="0" smtClean="0">
                <a:latin typeface="Helvetica Neue Light"/>
                <a:ea typeface="Helvetica Neue Light"/>
                <a:cs typeface="Helvetica Neue Light"/>
                <a:sym typeface="Helvetica Neue Light"/>
              </a:rPr>
              <a:t>KOGUKONDLIKUD ARUTELUD</a:t>
            </a:r>
            <a:endParaRPr lang="et-EE" dirty="0">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802833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10208</TotalTime>
  <Words>1712</Words>
  <Application>Microsoft Office PowerPoint</Application>
  <PresentationFormat>Laiekraan</PresentationFormat>
  <Paragraphs>159</Paragraphs>
  <Slides>14</Slides>
  <Notes>11</Notes>
  <HiddenSlides>0</HiddenSlides>
  <MMClips>0</MMClips>
  <ScaleCrop>false</ScaleCrop>
  <HeadingPairs>
    <vt:vector size="6" baseType="variant">
      <vt:variant>
        <vt:lpstr>Kasutatud fondid</vt:lpstr>
      </vt:variant>
      <vt:variant>
        <vt:i4>4</vt:i4>
      </vt:variant>
      <vt:variant>
        <vt:lpstr>Kujundus</vt:lpstr>
      </vt:variant>
      <vt:variant>
        <vt:i4>1</vt:i4>
      </vt:variant>
      <vt:variant>
        <vt:lpstr>Slaidipealkirjad</vt:lpstr>
      </vt:variant>
      <vt:variant>
        <vt:i4>14</vt:i4>
      </vt:variant>
    </vt:vector>
  </HeadingPairs>
  <TitlesOfParts>
    <vt:vector size="19" baseType="lpstr">
      <vt:lpstr>Arial</vt:lpstr>
      <vt:lpstr>Helvetica Neue</vt:lpstr>
      <vt:lpstr>Helvetica Neue Light</vt:lpstr>
      <vt:lpstr>Calibri</vt:lpstr>
      <vt:lpstr>Office Theme</vt:lpstr>
      <vt:lpstr>PowerPointi esitlus</vt:lpstr>
      <vt:lpstr>Inimvara töögrupp:</vt:lpstr>
      <vt:lpstr>PowerPointi esitlus</vt:lpstr>
      <vt:lpstr>EESTI RAHVAARV VÄHENEB</vt:lpstr>
      <vt:lpstr>MIDA INIMESTE ARVU VÄHENEMINE  KAASA TOOB?</vt:lpstr>
      <vt:lpstr>KUST LAHENDUSI OTSIDA?</vt:lpstr>
      <vt:lpstr>PowerPointi esitlus</vt:lpstr>
      <vt:lpstr>MIKS MEIL ON JUBA TÄNA VAJA AVALIKKU LAIAPÕHJALIST ARUTELU? </vt:lpstr>
      <vt:lpstr>KOGUKONDLIKUD ARUTELUD</vt:lpstr>
      <vt:lpstr>PROTSESS</vt:lpstr>
      <vt:lpstr>OODATAVAD TULEMUSED</vt:lpstr>
      <vt:lpstr>TUGI ALGATUSE MEESKONNALT</vt:lpstr>
      <vt:lpstr>MURASTE TESTARUTELU</vt:lpstr>
      <vt:lpstr>AITÄH!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Teele</dc:creator>
  <cp:lastModifiedBy>Andrus Saliste</cp:lastModifiedBy>
  <cp:revision>117</cp:revision>
  <dcterms:modified xsi:type="dcterms:W3CDTF">2018-05-11T05:31:08Z</dcterms:modified>
</cp:coreProperties>
</file>