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8" r:id="rId11"/>
    <p:sldId id="265" r:id="rId12"/>
    <p:sldId id="266" r:id="rId13"/>
    <p:sldId id="267" r:id="rId14"/>
    <p:sldId id="269" r:id="rId15"/>
    <p:sldId id="274" r:id="rId16"/>
    <p:sldId id="270" r:id="rId17"/>
    <p:sldId id="271" r:id="rId18"/>
    <p:sldId id="272" r:id="rId19"/>
    <p:sldId id="273" r:id="rId20"/>
    <p:sldId id="276" r:id="rId21"/>
    <p:sldId id="277" r:id="rId22"/>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144000" cy="2387600"/>
          </a:xfrm>
        </p:spPr>
        <p:txBody>
          <a:bodyPr anchor="b"/>
          <a:lstStyle>
            <a:lvl1pPr algn="ctr">
              <a:defRPr sz="6000"/>
            </a:lvl1pPr>
          </a:lstStyle>
          <a:p>
            <a:r>
              <a:rPr lang="et-EE" smtClean="0"/>
              <a:t>Muutke pealkirja laadi</a:t>
            </a:r>
            <a:endParaRPr lang="et-EE"/>
          </a:p>
        </p:txBody>
      </p:sp>
      <p:sp>
        <p:nvSpPr>
          <p:cNvPr id="3" name="Alapealkiri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smtClean="0"/>
              <a:t>Klõpsake laadi muutmiseks</a:t>
            </a:r>
            <a:endParaRPr lang="et-EE"/>
          </a:p>
        </p:txBody>
      </p:sp>
      <p:sp>
        <p:nvSpPr>
          <p:cNvPr id="4" name="Kuupäeva kohatäide 3"/>
          <p:cNvSpPr>
            <a:spLocks noGrp="1"/>
          </p:cNvSpPr>
          <p:nvPr>
            <p:ph type="dt" sz="half" idx="10"/>
          </p:nvPr>
        </p:nvSpPr>
        <p:spPr/>
        <p:txBody>
          <a:bodyPr/>
          <a:lstStyle/>
          <a:p>
            <a:fld id="{EF9F1702-834F-4C9F-8E7D-B1A4AFD15854}" type="datetimeFigureOut">
              <a:rPr lang="et-EE" smtClean="0"/>
              <a:t>29.10.2018</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7EAEB028-F15F-4B55-9E6C-48EE5ED8B664}" type="slidenum">
              <a:rPr lang="et-EE" smtClean="0"/>
              <a:t>‹#›</a:t>
            </a:fld>
            <a:endParaRPr lang="et-EE"/>
          </a:p>
        </p:txBody>
      </p:sp>
    </p:spTree>
    <p:extLst>
      <p:ext uri="{BB962C8B-B14F-4D97-AF65-F5344CB8AC3E}">
        <p14:creationId xmlns:p14="http://schemas.microsoft.com/office/powerpoint/2010/main" val="1008758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Vertikaalteksti kohatäide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EF9F1702-834F-4C9F-8E7D-B1A4AFD15854}" type="datetimeFigureOut">
              <a:rPr lang="et-EE" smtClean="0"/>
              <a:t>29.10.2018</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7EAEB028-F15F-4B55-9E6C-48EE5ED8B664}" type="slidenum">
              <a:rPr lang="et-EE" smtClean="0"/>
              <a:t>‹#›</a:t>
            </a:fld>
            <a:endParaRPr lang="et-EE"/>
          </a:p>
        </p:txBody>
      </p:sp>
    </p:spTree>
    <p:extLst>
      <p:ext uri="{BB962C8B-B14F-4D97-AF65-F5344CB8AC3E}">
        <p14:creationId xmlns:p14="http://schemas.microsoft.com/office/powerpoint/2010/main" val="1018349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8724900" y="365125"/>
            <a:ext cx="2628900" cy="5811838"/>
          </a:xfrm>
        </p:spPr>
        <p:txBody>
          <a:bodyPr vert="eaVert"/>
          <a:lstStyle/>
          <a:p>
            <a:r>
              <a:rPr lang="et-EE" smtClean="0"/>
              <a:t>Muutke pealkirja laadi</a:t>
            </a:r>
            <a:endParaRPr lang="et-EE"/>
          </a:p>
        </p:txBody>
      </p:sp>
      <p:sp>
        <p:nvSpPr>
          <p:cNvPr id="3" name="Vertikaalteksti kohatäide 2"/>
          <p:cNvSpPr>
            <a:spLocks noGrp="1"/>
          </p:cNvSpPr>
          <p:nvPr>
            <p:ph type="body" orient="vert" idx="1"/>
          </p:nvPr>
        </p:nvSpPr>
        <p:spPr>
          <a:xfrm>
            <a:off x="838200" y="365125"/>
            <a:ext cx="7734300" cy="5811838"/>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EF9F1702-834F-4C9F-8E7D-B1A4AFD15854}" type="datetimeFigureOut">
              <a:rPr lang="et-EE" smtClean="0"/>
              <a:t>29.10.2018</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7EAEB028-F15F-4B55-9E6C-48EE5ED8B664}" type="slidenum">
              <a:rPr lang="et-EE" smtClean="0"/>
              <a:t>‹#›</a:t>
            </a:fld>
            <a:endParaRPr lang="et-EE"/>
          </a:p>
        </p:txBody>
      </p:sp>
    </p:spTree>
    <p:extLst>
      <p:ext uri="{BB962C8B-B14F-4D97-AF65-F5344CB8AC3E}">
        <p14:creationId xmlns:p14="http://schemas.microsoft.com/office/powerpoint/2010/main" val="2302768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EF9F1702-834F-4C9F-8E7D-B1A4AFD15854}" type="datetimeFigureOut">
              <a:rPr lang="et-EE" smtClean="0"/>
              <a:t>29.10.2018</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7EAEB028-F15F-4B55-9E6C-48EE5ED8B664}" type="slidenum">
              <a:rPr lang="et-EE" smtClean="0"/>
              <a:t>‹#›</a:t>
            </a:fld>
            <a:endParaRPr lang="et-EE"/>
          </a:p>
        </p:txBody>
      </p:sp>
    </p:spTree>
    <p:extLst>
      <p:ext uri="{BB962C8B-B14F-4D97-AF65-F5344CB8AC3E}">
        <p14:creationId xmlns:p14="http://schemas.microsoft.com/office/powerpoint/2010/main" val="300344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831850" y="1709738"/>
            <a:ext cx="10515600" cy="2852737"/>
          </a:xfrm>
        </p:spPr>
        <p:txBody>
          <a:bodyPr anchor="b"/>
          <a:lstStyle>
            <a:lvl1pPr>
              <a:defRPr sz="6000"/>
            </a:lvl1pPr>
          </a:lstStyle>
          <a:p>
            <a:r>
              <a:rPr lang="et-EE" smtClean="0"/>
              <a:t>Muutke pealkirja laadi</a:t>
            </a:r>
            <a:endParaRPr lang="et-EE"/>
          </a:p>
        </p:txBody>
      </p:sp>
      <p:sp>
        <p:nvSpPr>
          <p:cNvPr id="3" name="Teksti kohatäid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smtClean="0"/>
              <a:t>Muutke teksti laade</a:t>
            </a:r>
          </a:p>
        </p:txBody>
      </p:sp>
      <p:sp>
        <p:nvSpPr>
          <p:cNvPr id="4" name="Kuupäeva kohatäide 3"/>
          <p:cNvSpPr>
            <a:spLocks noGrp="1"/>
          </p:cNvSpPr>
          <p:nvPr>
            <p:ph type="dt" sz="half" idx="10"/>
          </p:nvPr>
        </p:nvSpPr>
        <p:spPr/>
        <p:txBody>
          <a:bodyPr/>
          <a:lstStyle/>
          <a:p>
            <a:fld id="{EF9F1702-834F-4C9F-8E7D-B1A4AFD15854}" type="datetimeFigureOut">
              <a:rPr lang="et-EE" smtClean="0"/>
              <a:t>29.10.2018</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7EAEB028-F15F-4B55-9E6C-48EE5ED8B664}" type="slidenum">
              <a:rPr lang="et-EE" smtClean="0"/>
              <a:t>‹#›</a:t>
            </a:fld>
            <a:endParaRPr lang="et-EE"/>
          </a:p>
        </p:txBody>
      </p:sp>
    </p:spTree>
    <p:extLst>
      <p:ext uri="{BB962C8B-B14F-4D97-AF65-F5344CB8AC3E}">
        <p14:creationId xmlns:p14="http://schemas.microsoft.com/office/powerpoint/2010/main" val="184297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sz="half" idx="1"/>
          </p:nvPr>
        </p:nvSpPr>
        <p:spPr>
          <a:xfrm>
            <a:off x="838200" y="1825625"/>
            <a:ext cx="5181600" cy="435133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6172200" y="1825625"/>
            <a:ext cx="5181600" cy="435133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p>
            <a:fld id="{EF9F1702-834F-4C9F-8E7D-B1A4AFD15854}" type="datetimeFigureOut">
              <a:rPr lang="et-EE" smtClean="0"/>
              <a:t>29.10.2018</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7EAEB028-F15F-4B55-9E6C-48EE5ED8B664}" type="slidenum">
              <a:rPr lang="et-EE" smtClean="0"/>
              <a:t>‹#›</a:t>
            </a:fld>
            <a:endParaRPr lang="et-EE"/>
          </a:p>
        </p:txBody>
      </p:sp>
    </p:spTree>
    <p:extLst>
      <p:ext uri="{BB962C8B-B14F-4D97-AF65-F5344CB8AC3E}">
        <p14:creationId xmlns:p14="http://schemas.microsoft.com/office/powerpoint/2010/main" val="2405475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39788" y="365125"/>
            <a:ext cx="10515600" cy="1325563"/>
          </a:xfrm>
        </p:spPr>
        <p:txBody>
          <a:bodyPr/>
          <a:lstStyle/>
          <a:p>
            <a:r>
              <a:rPr lang="et-EE" smtClean="0"/>
              <a:t>Muutke pealkirja laadi</a:t>
            </a:r>
            <a:endParaRPr lang="et-EE"/>
          </a:p>
        </p:txBody>
      </p:sp>
      <p:sp>
        <p:nvSpPr>
          <p:cNvPr id="3" name="Teksti kohatäid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Sisu kohatäide 3"/>
          <p:cNvSpPr>
            <a:spLocks noGrp="1"/>
          </p:cNvSpPr>
          <p:nvPr>
            <p:ph sz="half" idx="2"/>
          </p:nvPr>
        </p:nvSpPr>
        <p:spPr>
          <a:xfrm>
            <a:off x="839788" y="2505075"/>
            <a:ext cx="5157787" cy="368458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Sisu kohatäide 5"/>
          <p:cNvSpPr>
            <a:spLocks noGrp="1"/>
          </p:cNvSpPr>
          <p:nvPr>
            <p:ph sz="quarter" idx="4"/>
          </p:nvPr>
        </p:nvSpPr>
        <p:spPr>
          <a:xfrm>
            <a:off x="6172200" y="2505075"/>
            <a:ext cx="5183188" cy="368458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p>
            <a:fld id="{EF9F1702-834F-4C9F-8E7D-B1A4AFD15854}" type="datetimeFigureOut">
              <a:rPr lang="et-EE" smtClean="0"/>
              <a:t>29.10.2018</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7EAEB028-F15F-4B55-9E6C-48EE5ED8B664}" type="slidenum">
              <a:rPr lang="et-EE" smtClean="0"/>
              <a:t>‹#›</a:t>
            </a:fld>
            <a:endParaRPr lang="et-EE"/>
          </a:p>
        </p:txBody>
      </p:sp>
    </p:spTree>
    <p:extLst>
      <p:ext uri="{BB962C8B-B14F-4D97-AF65-F5344CB8AC3E}">
        <p14:creationId xmlns:p14="http://schemas.microsoft.com/office/powerpoint/2010/main" val="2513793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Kuupäeva kohatäide 2"/>
          <p:cNvSpPr>
            <a:spLocks noGrp="1"/>
          </p:cNvSpPr>
          <p:nvPr>
            <p:ph type="dt" sz="half" idx="10"/>
          </p:nvPr>
        </p:nvSpPr>
        <p:spPr/>
        <p:txBody>
          <a:bodyPr/>
          <a:lstStyle/>
          <a:p>
            <a:fld id="{EF9F1702-834F-4C9F-8E7D-B1A4AFD15854}" type="datetimeFigureOut">
              <a:rPr lang="et-EE" smtClean="0"/>
              <a:t>29.10.2018</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7EAEB028-F15F-4B55-9E6C-48EE5ED8B664}" type="slidenum">
              <a:rPr lang="et-EE" smtClean="0"/>
              <a:t>‹#›</a:t>
            </a:fld>
            <a:endParaRPr lang="et-EE"/>
          </a:p>
        </p:txBody>
      </p:sp>
    </p:spTree>
    <p:extLst>
      <p:ext uri="{BB962C8B-B14F-4D97-AF65-F5344CB8AC3E}">
        <p14:creationId xmlns:p14="http://schemas.microsoft.com/office/powerpoint/2010/main" val="1785203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EF9F1702-834F-4C9F-8E7D-B1A4AFD15854}" type="datetimeFigureOut">
              <a:rPr lang="et-EE" smtClean="0"/>
              <a:t>29.10.2018</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7EAEB028-F15F-4B55-9E6C-48EE5ED8B664}" type="slidenum">
              <a:rPr lang="et-EE" smtClean="0"/>
              <a:t>‹#›</a:t>
            </a:fld>
            <a:endParaRPr lang="et-EE"/>
          </a:p>
        </p:txBody>
      </p:sp>
    </p:spTree>
    <p:extLst>
      <p:ext uri="{BB962C8B-B14F-4D97-AF65-F5344CB8AC3E}">
        <p14:creationId xmlns:p14="http://schemas.microsoft.com/office/powerpoint/2010/main" val="25548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Sisu kohatäid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Kuupäeva kohatäide 4"/>
          <p:cNvSpPr>
            <a:spLocks noGrp="1"/>
          </p:cNvSpPr>
          <p:nvPr>
            <p:ph type="dt" sz="half" idx="10"/>
          </p:nvPr>
        </p:nvSpPr>
        <p:spPr/>
        <p:txBody>
          <a:bodyPr/>
          <a:lstStyle/>
          <a:p>
            <a:fld id="{EF9F1702-834F-4C9F-8E7D-B1A4AFD15854}" type="datetimeFigureOut">
              <a:rPr lang="et-EE" smtClean="0"/>
              <a:t>29.10.2018</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7EAEB028-F15F-4B55-9E6C-48EE5ED8B664}" type="slidenum">
              <a:rPr lang="et-EE" smtClean="0"/>
              <a:t>‹#›</a:t>
            </a:fld>
            <a:endParaRPr lang="et-EE"/>
          </a:p>
        </p:txBody>
      </p:sp>
    </p:spTree>
    <p:extLst>
      <p:ext uri="{BB962C8B-B14F-4D97-AF65-F5344CB8AC3E}">
        <p14:creationId xmlns:p14="http://schemas.microsoft.com/office/powerpoint/2010/main" val="12723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Pildi kohatäi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Kuupäeva kohatäide 4"/>
          <p:cNvSpPr>
            <a:spLocks noGrp="1"/>
          </p:cNvSpPr>
          <p:nvPr>
            <p:ph type="dt" sz="half" idx="10"/>
          </p:nvPr>
        </p:nvSpPr>
        <p:spPr/>
        <p:txBody>
          <a:bodyPr/>
          <a:lstStyle/>
          <a:p>
            <a:fld id="{EF9F1702-834F-4C9F-8E7D-B1A4AFD15854}" type="datetimeFigureOut">
              <a:rPr lang="et-EE" smtClean="0"/>
              <a:t>29.10.2018</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7EAEB028-F15F-4B55-9E6C-48EE5ED8B664}" type="slidenum">
              <a:rPr lang="et-EE" smtClean="0"/>
              <a:t>‹#›</a:t>
            </a:fld>
            <a:endParaRPr lang="et-EE"/>
          </a:p>
        </p:txBody>
      </p:sp>
    </p:spTree>
    <p:extLst>
      <p:ext uri="{BB962C8B-B14F-4D97-AF65-F5344CB8AC3E}">
        <p14:creationId xmlns:p14="http://schemas.microsoft.com/office/powerpoint/2010/main" val="4335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smtClean="0"/>
              <a:t>Muutke pealkirja laadi</a:t>
            </a:r>
            <a:endParaRPr lang="et-EE"/>
          </a:p>
        </p:txBody>
      </p:sp>
      <p:sp>
        <p:nvSpPr>
          <p:cNvPr id="3" name="Teksti kohatäid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9F1702-834F-4C9F-8E7D-B1A4AFD15854}" type="datetimeFigureOut">
              <a:rPr lang="et-EE" smtClean="0"/>
              <a:t>29.10.2018</a:t>
            </a:fld>
            <a:endParaRPr lang="et-EE"/>
          </a:p>
        </p:txBody>
      </p:sp>
      <p:sp>
        <p:nvSpPr>
          <p:cNvPr id="5" name="Jaluse kohatäid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AEB028-F15F-4B55-9E6C-48EE5ED8B664}" type="slidenum">
              <a:rPr lang="et-EE" smtClean="0"/>
              <a:t>‹#›</a:t>
            </a:fld>
            <a:endParaRPr lang="et-EE"/>
          </a:p>
        </p:txBody>
      </p:sp>
    </p:spTree>
    <p:extLst>
      <p:ext uri="{BB962C8B-B14F-4D97-AF65-F5344CB8AC3E}">
        <p14:creationId xmlns:p14="http://schemas.microsoft.com/office/powerpoint/2010/main" val="2341638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delfi.ee/news/paevauudised/krimi/tana-leiti-neljapaeval-kaduma-lainud-87-aastase-vanema-naise-surnukeha?id=8375716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facebook.com/ViimsiVald/"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facebook.com/Keilalin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facebook.com/laaneharjuval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www.facebook.com/groups/27886658223335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facebook.com/groups/27886658223335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p:txBody>
          <a:bodyPr/>
          <a:lstStyle/>
          <a:p>
            <a:r>
              <a:rPr lang="et-EE" dirty="0" smtClean="0"/>
              <a:t>Kommunikatsioon Harku vallas</a:t>
            </a:r>
            <a:endParaRPr lang="et-EE" dirty="0"/>
          </a:p>
        </p:txBody>
      </p:sp>
      <p:sp>
        <p:nvSpPr>
          <p:cNvPr id="3" name="Alapealkiri 2"/>
          <p:cNvSpPr>
            <a:spLocks noGrp="1"/>
          </p:cNvSpPr>
          <p:nvPr>
            <p:ph type="subTitle" idx="1"/>
          </p:nvPr>
        </p:nvSpPr>
        <p:spPr/>
        <p:txBody>
          <a:bodyPr/>
          <a:lstStyle/>
          <a:p>
            <a:r>
              <a:rPr lang="et-EE" dirty="0" smtClean="0"/>
              <a:t>Andrus Saliste</a:t>
            </a:r>
            <a:endParaRPr lang="et-EE" dirty="0"/>
          </a:p>
        </p:txBody>
      </p:sp>
    </p:spTree>
    <p:extLst>
      <p:ext uri="{BB962C8B-B14F-4D97-AF65-F5344CB8AC3E}">
        <p14:creationId xmlns:p14="http://schemas.microsoft.com/office/powerpoint/2010/main" val="721920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solidFill>
                  <a:srgbClr val="00B050"/>
                </a:solidFill>
              </a:rPr>
              <a:t>Head tähelepanekud -</a:t>
            </a:r>
            <a:endParaRPr lang="et-EE" dirty="0">
              <a:solidFill>
                <a:srgbClr val="00B050"/>
              </a:solidFill>
            </a:endParaRPr>
          </a:p>
        </p:txBody>
      </p:sp>
      <p:sp>
        <p:nvSpPr>
          <p:cNvPr id="3" name="Sisu kohatäide 2"/>
          <p:cNvSpPr>
            <a:spLocks noGrp="1"/>
          </p:cNvSpPr>
          <p:nvPr>
            <p:ph idx="1"/>
          </p:nvPr>
        </p:nvSpPr>
        <p:spPr/>
        <p:txBody>
          <a:bodyPr/>
          <a:lstStyle/>
          <a:p>
            <a:r>
              <a:rPr lang="et-EE" dirty="0" smtClean="0"/>
              <a:t>Uudistest teavitamine on muutunud mahulisemaks ning info lingitakse ka Harku valla elanike gruppi – ulatus on kordades suurem(kui on niis uur ja tegusate inimestega vald, siis ongi paraku palju teateid – </a:t>
            </a:r>
            <a:r>
              <a:rPr lang="et-EE" u="sng" dirty="0" smtClean="0"/>
              <a:t>see on meie võimalus</a:t>
            </a:r>
            <a:r>
              <a:rPr lang="et-EE" dirty="0" smtClean="0"/>
              <a:t>!)</a:t>
            </a:r>
          </a:p>
          <a:p>
            <a:r>
              <a:rPr lang="et-EE" dirty="0" smtClean="0"/>
              <a:t>Harku valla teataja on muutunud kaasavamaks, kogukondade ja külade tegemisi on rohkem pildis</a:t>
            </a:r>
            <a:endParaRPr lang="et-EE" dirty="0"/>
          </a:p>
        </p:txBody>
      </p:sp>
    </p:spTree>
    <p:extLst>
      <p:ext uri="{BB962C8B-B14F-4D97-AF65-F5344CB8AC3E}">
        <p14:creationId xmlns:p14="http://schemas.microsoft.com/office/powerpoint/2010/main" val="689609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u="sng" dirty="0" smtClean="0"/>
              <a:t>Juhtum/näide 1 - Rannikureostus</a:t>
            </a:r>
            <a:endParaRPr lang="et-EE" b="1" u="sng" dirty="0"/>
          </a:p>
        </p:txBody>
      </p:sp>
      <p:sp>
        <p:nvSpPr>
          <p:cNvPr id="3" name="Sisu kohatäide 2"/>
          <p:cNvSpPr>
            <a:spLocks noGrp="1"/>
          </p:cNvSpPr>
          <p:nvPr>
            <p:ph idx="1"/>
          </p:nvPr>
        </p:nvSpPr>
        <p:spPr/>
        <p:txBody>
          <a:bodyPr/>
          <a:lstStyle/>
          <a:p>
            <a:r>
              <a:rPr lang="et-EE" dirty="0" smtClean="0"/>
              <a:t>Vabatahtlikud märkasid reostust, mis saabunud merelt. Puudus arusaam, kellega vallas suhelda ja kes võtab protsessi juhtida. Vabatahtlikel aktiivsetele puudub teadmine, kas on olemas kriisikava ja milline on sealne struktuur. Vabatahtlikud organiseerisid koristustalgud. Vald liitus hilisemas faasis, koostöö toimis hästi. Ootused olid, et protsessi võtaks vedada kohe omavalitsus koos vastava meeskonnaga.</a:t>
            </a:r>
          </a:p>
          <a:p>
            <a:r>
              <a:rPr lang="et-EE" dirty="0" smtClean="0"/>
              <a:t>Meedia juhtis ennast ise.</a:t>
            </a:r>
          </a:p>
          <a:p>
            <a:r>
              <a:rPr lang="et-EE" dirty="0" smtClean="0"/>
              <a:t>Juhtiv osapool kommunikatsioonis oleks pidanud olema omavalitsus.  </a:t>
            </a:r>
            <a:endParaRPr lang="et-EE" dirty="0"/>
          </a:p>
        </p:txBody>
      </p:sp>
    </p:spTree>
    <p:extLst>
      <p:ext uri="{BB962C8B-B14F-4D97-AF65-F5344CB8AC3E}">
        <p14:creationId xmlns:p14="http://schemas.microsoft.com/office/powerpoint/2010/main" val="2698284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u="sng" dirty="0" smtClean="0"/>
              <a:t>Juhtum 2 – Vääna-Jõesuu „lapserööv“</a:t>
            </a:r>
            <a:endParaRPr lang="et-EE" b="1" u="sng" dirty="0"/>
          </a:p>
        </p:txBody>
      </p:sp>
      <p:sp>
        <p:nvSpPr>
          <p:cNvPr id="3" name="Sisu kohatäide 2"/>
          <p:cNvSpPr>
            <a:spLocks noGrp="1"/>
          </p:cNvSpPr>
          <p:nvPr>
            <p:ph idx="1"/>
          </p:nvPr>
        </p:nvSpPr>
        <p:spPr/>
        <p:txBody>
          <a:bodyPr>
            <a:normAutofit fontScale="92500" lnSpcReduction="10000"/>
          </a:bodyPr>
          <a:lstStyle/>
          <a:p>
            <a:r>
              <a:rPr lang="et-EE" dirty="0" smtClean="0"/>
              <a:t>Delikaatne juhtum, mis nõudis erinevate organisatsioonide ja vabatahtlike koostööd. Kuna „röövitu“ vanemad probleemi sotsiaalmeediasse suunasid, siis unustati ära antud kommunikatsiooni juhtimine. Info levik eskaleerus ja tulemuseks oli palju segadust, samuti nimetatud perekonnale ja „röövitule“ suur surve. Olles ise Harku valla elanike grupi </a:t>
            </a:r>
            <a:r>
              <a:rPr lang="et-EE" dirty="0" err="1" smtClean="0"/>
              <a:t>adminnina</a:t>
            </a:r>
            <a:r>
              <a:rPr lang="et-EE" dirty="0" smtClean="0"/>
              <a:t> selle juhtumiga kommunikatsiooni poole pealt seotud, koostöös nii Aule </a:t>
            </a:r>
            <a:r>
              <a:rPr lang="et-EE" dirty="0" err="1" smtClean="0"/>
              <a:t>Sageniga</a:t>
            </a:r>
            <a:r>
              <a:rPr lang="et-EE" dirty="0" smtClean="0"/>
              <a:t> (vallamajas) kui ka </a:t>
            </a:r>
            <a:r>
              <a:rPr lang="et-EE" dirty="0" smtClean="0"/>
              <a:t>Politsei esindajatega</a:t>
            </a:r>
            <a:r>
              <a:rPr lang="et-EE" dirty="0" smtClean="0"/>
              <a:t>, siis </a:t>
            </a:r>
            <a:r>
              <a:rPr lang="et-EE" dirty="0" smtClean="0"/>
              <a:t>tean kuidas </a:t>
            </a:r>
            <a:r>
              <a:rPr lang="et-EE" dirty="0" smtClean="0"/>
              <a:t>just info liikumise protsessid kulgesid. Kui palju oli tööd selle ohjamisega ning sellega, et kahju „röövitule“ ja perele ära hoida – ka ühist arutelukliimat hillitsetuna hoida. Kokkuvõtvalt tõdeti, et tehtu kommunikatsiooni haldamises viga ja järgnevate juhtumite puhul proovitakse paremini.</a:t>
            </a:r>
          </a:p>
          <a:p>
            <a:r>
              <a:rPr lang="et-EE" u="sng" dirty="0" smtClean="0"/>
              <a:t>Juhtiv osapool kommunikatsiooni osas Politsei </a:t>
            </a:r>
            <a:endParaRPr lang="et-EE" u="sng" dirty="0"/>
          </a:p>
        </p:txBody>
      </p:sp>
    </p:spTree>
    <p:extLst>
      <p:ext uri="{BB962C8B-B14F-4D97-AF65-F5344CB8AC3E}">
        <p14:creationId xmlns:p14="http://schemas.microsoft.com/office/powerpoint/2010/main" val="33189884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u="sng" dirty="0" smtClean="0"/>
              <a:t>Juhtum 3 – kadunud politseinik.</a:t>
            </a:r>
            <a:endParaRPr lang="et-EE" b="1" u="sng" dirty="0"/>
          </a:p>
        </p:txBody>
      </p:sp>
      <p:sp>
        <p:nvSpPr>
          <p:cNvPr id="3" name="Sisu kohatäide 2"/>
          <p:cNvSpPr>
            <a:spLocks noGrp="1"/>
          </p:cNvSpPr>
          <p:nvPr>
            <p:ph idx="1"/>
          </p:nvPr>
        </p:nvSpPr>
        <p:spPr/>
        <p:txBody>
          <a:bodyPr/>
          <a:lstStyle/>
          <a:p>
            <a:r>
              <a:rPr lang="et-EE" dirty="0" smtClean="0"/>
              <a:t>Samuti delikaatne juhtum kuid kohalikud olid väga häiritud ja kohati lausa hirmul kuna kadunud oli relvastatud ja teadmata olukorras politseinik. Kannatajaks pere, kohalikud inimesed. Ka siinkohal jäeti võimalus kommunikatsiooni juhtida. Sekkus üleriigiline meedia. Mure ja ärevus eskaleerus. </a:t>
            </a:r>
          </a:p>
          <a:p>
            <a:r>
              <a:rPr lang="et-EE" u="sng" dirty="0" smtClean="0"/>
              <a:t>Juhtiv osapool kommunikatsiooni osas Politsei</a:t>
            </a:r>
            <a:endParaRPr lang="et-EE" u="sng" dirty="0"/>
          </a:p>
        </p:txBody>
      </p:sp>
    </p:spTree>
    <p:extLst>
      <p:ext uri="{BB962C8B-B14F-4D97-AF65-F5344CB8AC3E}">
        <p14:creationId xmlns:p14="http://schemas.microsoft.com/office/powerpoint/2010/main" val="688335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u="sng" dirty="0" smtClean="0"/>
              <a:t>Juhtum 4 – kadunud vanainimene.</a:t>
            </a:r>
            <a:endParaRPr lang="et-EE" b="1" u="sng" dirty="0"/>
          </a:p>
        </p:txBody>
      </p:sp>
      <p:sp>
        <p:nvSpPr>
          <p:cNvPr id="3" name="Sisu kohatäide 2"/>
          <p:cNvSpPr>
            <a:spLocks noGrp="1"/>
          </p:cNvSpPr>
          <p:nvPr>
            <p:ph idx="1"/>
          </p:nvPr>
        </p:nvSpPr>
        <p:spPr/>
        <p:txBody>
          <a:bodyPr>
            <a:normAutofit fontScale="85000" lnSpcReduction="20000"/>
          </a:bodyPr>
          <a:lstStyle/>
          <a:p>
            <a:r>
              <a:rPr lang="et-EE" dirty="0" smtClean="0"/>
              <a:t>Neljapäeval </a:t>
            </a:r>
            <a:r>
              <a:rPr lang="et-EE" dirty="0" smtClean="0"/>
              <a:t>20.09.2018 </a:t>
            </a:r>
            <a:r>
              <a:rPr lang="et-EE" dirty="0" smtClean="0"/>
              <a:t>ilmus kuulutus, et inimene kadunud </a:t>
            </a:r>
          </a:p>
          <a:p>
            <a:r>
              <a:rPr lang="et-EE" dirty="0" smtClean="0"/>
              <a:t>Kohalikud vabatahtlikud hüüdsid appi, et asuks tegelema otsingutega. Politsei otsis suurte jõududega kuid tulemuseta. Kohalike sõnul kohalikke ei kaasatud.</a:t>
            </a:r>
          </a:p>
          <a:p>
            <a:r>
              <a:rPr lang="et-EE" dirty="0" smtClean="0"/>
              <a:t>Reede õhtul sekkus vabatahtlike poolt loodud kadunud isikute otsingugrupp. Vanainimene leiti pühapäeval keskpäeval surnuna enda kodu lähedalt. </a:t>
            </a:r>
          </a:p>
          <a:p>
            <a:r>
              <a:rPr lang="et-EE" dirty="0" smtClean="0"/>
              <a:t>Küsimus, kas oleksime saanud varasema organiseeritud sekkumise korral päästa vanainimese elu? (selgub ilmselt surmajärgse uurimise tulemusena, mis oli surma põhjuseks) </a:t>
            </a:r>
          </a:p>
          <a:p>
            <a:r>
              <a:rPr lang="et-EE" dirty="0" smtClean="0"/>
              <a:t>Kas me antud juhtumist saame õppida kui </a:t>
            </a:r>
            <a:r>
              <a:rPr lang="et-EE" i="1" dirty="0" err="1" smtClean="0"/>
              <a:t>case-study</a:t>
            </a:r>
            <a:r>
              <a:rPr lang="et-EE" dirty="0" smtClean="0"/>
              <a:t>? Lisaväärtus, mis antud juhtumi valguses sotsiaalmeedia vestlustest kajastati – lahtised kaevud, prügistamine…). Ei tegeleks siin süüdlaste otsimisega!</a:t>
            </a:r>
          </a:p>
          <a:p>
            <a:r>
              <a:rPr lang="et-EE" dirty="0">
                <a:hlinkClick r:id="rId2"/>
              </a:rPr>
              <a:t>http://</a:t>
            </a:r>
            <a:r>
              <a:rPr lang="et-EE" dirty="0" smtClean="0">
                <a:hlinkClick r:id="rId2"/>
              </a:rPr>
              <a:t>www.delfi.ee/news/paevauudised/krimi/tana-leiti-neljapaeval-kaduma-lainud-87-aastase-vanema-naise-surnukeha?id=83757161</a:t>
            </a:r>
            <a:endParaRPr lang="et-EE" dirty="0" smtClean="0"/>
          </a:p>
          <a:p>
            <a:endParaRPr lang="et-EE" dirty="0"/>
          </a:p>
        </p:txBody>
      </p:sp>
    </p:spTree>
    <p:extLst>
      <p:ext uri="{BB962C8B-B14F-4D97-AF65-F5344CB8AC3E}">
        <p14:creationId xmlns:p14="http://schemas.microsoft.com/office/powerpoint/2010/main" val="2221083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7038" y="3039762"/>
            <a:ext cx="8550876" cy="2123658"/>
          </a:xfrm>
          <a:prstGeom prst="rect">
            <a:avLst/>
          </a:prstGeom>
          <a:noFill/>
        </p:spPr>
        <p:txBody>
          <a:bodyPr wrap="square" rtlCol="0">
            <a:spAutoFit/>
          </a:bodyPr>
          <a:lstStyle/>
          <a:p>
            <a:r>
              <a:rPr lang="et-EE" sz="4400" u="sng" dirty="0" smtClean="0">
                <a:solidFill>
                  <a:srgbClr val="00B050"/>
                </a:solidFill>
              </a:rPr>
              <a:t>Õpime </a:t>
            </a:r>
            <a:r>
              <a:rPr lang="et-EE" sz="4400" u="sng" dirty="0" smtClean="0">
                <a:solidFill>
                  <a:srgbClr val="00B050"/>
                </a:solidFill>
              </a:rPr>
              <a:t>ka naabritelt</a:t>
            </a:r>
          </a:p>
          <a:p>
            <a:r>
              <a:rPr lang="et-EE" sz="4400" dirty="0" smtClean="0"/>
              <a:t>Mõningad näited või tähelepanekud, mis on head õppenipid</a:t>
            </a:r>
            <a:endParaRPr lang="et-EE" sz="4400" dirty="0"/>
          </a:p>
        </p:txBody>
      </p:sp>
    </p:spTree>
    <p:extLst>
      <p:ext uri="{BB962C8B-B14F-4D97-AF65-F5344CB8AC3E}">
        <p14:creationId xmlns:p14="http://schemas.microsoft.com/office/powerpoint/2010/main" val="3242835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Häid näiteid – Viimsi vald, 4806 inimest</a:t>
            </a:r>
            <a:endParaRPr lang="et-EE" dirty="0"/>
          </a:p>
        </p:txBody>
      </p:sp>
      <p:sp>
        <p:nvSpPr>
          <p:cNvPr id="3" name="Sisu kohatäide 2"/>
          <p:cNvSpPr>
            <a:spLocks noGrp="1"/>
          </p:cNvSpPr>
          <p:nvPr>
            <p:ph idx="1"/>
          </p:nvPr>
        </p:nvSpPr>
        <p:spPr/>
        <p:txBody>
          <a:bodyPr/>
          <a:lstStyle/>
          <a:p>
            <a:r>
              <a:rPr lang="et-EE" dirty="0" smtClean="0"/>
              <a:t>Elanike meelitamine, hoidmine: </a:t>
            </a:r>
            <a:r>
              <a:rPr lang="et-EE" dirty="0" smtClean="0">
                <a:hlinkClick r:id="rId2"/>
              </a:rPr>
              <a:t>https</a:t>
            </a:r>
            <a:r>
              <a:rPr lang="et-EE" dirty="0">
                <a:hlinkClick r:id="rId2"/>
              </a:rPr>
              <a:t>://www.facebook.com/ViimsiVald</a:t>
            </a:r>
            <a:r>
              <a:rPr lang="et-EE" dirty="0" smtClean="0">
                <a:hlinkClick r:id="rId2"/>
              </a:rPr>
              <a:t>/</a:t>
            </a:r>
            <a:endParaRPr lang="et-EE" dirty="0" smtClean="0"/>
          </a:p>
          <a:p>
            <a:r>
              <a:rPr lang="et-EE" dirty="0" smtClean="0"/>
              <a:t>Viimsi avaliku ruumi kavandamine - </a:t>
            </a:r>
            <a:r>
              <a:rPr lang="et-EE" dirty="0"/>
              <a:t>12. september sõlmisid Eesti Kunstiakadeemia (EKA) ja Viimsi vallavalitsuse koostöölepingu, mille raames loovad EKA tudengid disainikontseptsiooni - </a:t>
            </a:r>
            <a:r>
              <a:rPr lang="et-EE" dirty="0">
                <a:hlinkClick r:id="rId2"/>
              </a:rPr>
              <a:t>https://www.facebook.com/ViimsiVald</a:t>
            </a:r>
            <a:r>
              <a:rPr lang="et-EE" dirty="0" smtClean="0">
                <a:hlinkClick r:id="rId2"/>
              </a:rPr>
              <a:t>/</a:t>
            </a:r>
            <a:endParaRPr lang="et-EE" dirty="0" smtClean="0"/>
          </a:p>
        </p:txBody>
      </p:sp>
    </p:spTree>
    <p:extLst>
      <p:ext uri="{BB962C8B-B14F-4D97-AF65-F5344CB8AC3E}">
        <p14:creationId xmlns:p14="http://schemas.microsoft.com/office/powerpoint/2010/main" val="1617935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Head näited – Saue vald – 6288 inimest</a:t>
            </a:r>
            <a:endParaRPr lang="et-EE" dirty="0"/>
          </a:p>
        </p:txBody>
      </p:sp>
      <p:sp>
        <p:nvSpPr>
          <p:cNvPr id="3" name="Sisu kohatäide 2"/>
          <p:cNvSpPr>
            <a:spLocks noGrp="1"/>
          </p:cNvSpPr>
          <p:nvPr>
            <p:ph idx="1"/>
          </p:nvPr>
        </p:nvSpPr>
        <p:spPr>
          <a:xfrm>
            <a:off x="986481" y="1690687"/>
            <a:ext cx="5974837" cy="4232317"/>
          </a:xfrm>
        </p:spPr>
        <p:txBody>
          <a:bodyPr>
            <a:normAutofit fontScale="77500" lnSpcReduction="20000"/>
          </a:bodyPr>
          <a:lstStyle/>
          <a:p>
            <a:r>
              <a:rPr lang="et-EE" dirty="0" smtClean="0"/>
              <a:t>Sügise saabumine –</a:t>
            </a:r>
          </a:p>
          <a:p>
            <a:endParaRPr lang="et-EE" dirty="0"/>
          </a:p>
          <a:p>
            <a:r>
              <a:rPr lang="et-EE" dirty="0" smtClean="0"/>
              <a:t>Sotsiaalmeedias teavitused nii külakogukonnast kui haridusest, nii loodushoiust kui teesulgemistest – on inimeste poolt tarbitud ja kasutatud keskkond. Püütakse kinni mured ja antakse tagasisidet, tihtilugu ka vallavanema poolt. Kes </a:t>
            </a:r>
            <a:r>
              <a:rPr lang="et-EE" dirty="0" smtClean="0"/>
              <a:t>kommunikatsiooni veab </a:t>
            </a:r>
            <a:r>
              <a:rPr lang="et-EE" dirty="0" smtClean="0"/>
              <a:t>on vast kokkuleppe küsimus</a:t>
            </a:r>
            <a:r>
              <a:rPr lang="et-EE" dirty="0" smtClean="0"/>
              <a:t>! Isiklikult ei leia, et vallavanemana peaks olema pidevalt pildis.</a:t>
            </a:r>
            <a:endParaRPr lang="et-EE" dirty="0" smtClean="0"/>
          </a:p>
          <a:p>
            <a:r>
              <a:rPr lang="et-EE" dirty="0"/>
              <a:t>https://www.facebook.com/Sauevald/</a:t>
            </a:r>
            <a:endParaRPr lang="et-EE" dirty="0" smtClean="0"/>
          </a:p>
          <a:p>
            <a:endParaRPr lang="et-EE" dirty="0"/>
          </a:p>
          <a:p>
            <a:pPr marL="0" indent="0">
              <a:buNone/>
            </a:pPr>
            <a:r>
              <a:rPr lang="et-EE" dirty="0" smtClean="0"/>
              <a:t> </a:t>
            </a:r>
            <a:endParaRPr lang="et-EE" dirty="0"/>
          </a:p>
        </p:txBody>
      </p:sp>
      <p:pic>
        <p:nvPicPr>
          <p:cNvPr id="2050" name="Picture 2" descr="Kasutaja Saue vald fot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04822" y="1605092"/>
            <a:ext cx="2213751" cy="4550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6611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Keila linn – 6859 inimest</a:t>
            </a:r>
            <a:endParaRPr lang="et-EE" dirty="0"/>
          </a:p>
        </p:txBody>
      </p:sp>
      <p:sp>
        <p:nvSpPr>
          <p:cNvPr id="3" name="Sisu kohatäide 2"/>
          <p:cNvSpPr>
            <a:spLocks noGrp="1"/>
          </p:cNvSpPr>
          <p:nvPr>
            <p:ph idx="1"/>
          </p:nvPr>
        </p:nvSpPr>
        <p:spPr/>
        <p:txBody>
          <a:bodyPr/>
          <a:lstStyle/>
          <a:p>
            <a:r>
              <a:rPr lang="et-EE" dirty="0" smtClean="0"/>
              <a:t>Avades lehekülje, avaneb kohe võimalus esitada küsimus – oodatud kommunikatsioon, aken ametnikeni.</a:t>
            </a:r>
          </a:p>
          <a:p>
            <a:r>
              <a:rPr lang="et-EE" dirty="0" smtClean="0"/>
              <a:t>Väga päevakajaline, laia silmaringiga, tunnustav ja märkav, kiiresti vastav.</a:t>
            </a:r>
          </a:p>
          <a:p>
            <a:endParaRPr lang="et-EE" dirty="0"/>
          </a:p>
          <a:p>
            <a:r>
              <a:rPr lang="et-EE" dirty="0">
                <a:hlinkClick r:id="rId2"/>
              </a:rPr>
              <a:t>https://www.facebook.com/Keilalinn</a:t>
            </a:r>
            <a:r>
              <a:rPr lang="et-EE" dirty="0" smtClean="0">
                <a:hlinkClick r:id="rId2"/>
              </a:rPr>
              <a:t>/</a:t>
            </a:r>
            <a:endParaRPr lang="et-EE" dirty="0" smtClean="0"/>
          </a:p>
          <a:p>
            <a:endParaRPr lang="et-EE" dirty="0" smtClean="0"/>
          </a:p>
          <a:p>
            <a:endParaRPr lang="et-EE" dirty="0"/>
          </a:p>
        </p:txBody>
      </p:sp>
    </p:spTree>
    <p:extLst>
      <p:ext uri="{BB962C8B-B14F-4D97-AF65-F5344CB8AC3E}">
        <p14:creationId xmlns:p14="http://schemas.microsoft.com/office/powerpoint/2010/main" val="10037618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Lääne-Harju vald, 2469 inimest</a:t>
            </a:r>
            <a:endParaRPr lang="et-EE" dirty="0"/>
          </a:p>
        </p:txBody>
      </p:sp>
      <p:sp>
        <p:nvSpPr>
          <p:cNvPr id="3" name="Sisu kohatäide 2"/>
          <p:cNvSpPr>
            <a:spLocks noGrp="1"/>
          </p:cNvSpPr>
          <p:nvPr>
            <p:ph idx="1"/>
          </p:nvPr>
        </p:nvSpPr>
        <p:spPr/>
        <p:txBody>
          <a:bodyPr/>
          <a:lstStyle/>
          <a:p>
            <a:r>
              <a:rPr lang="et-EE" dirty="0" smtClean="0"/>
              <a:t>Avalikud kutsed volikogude istungitele</a:t>
            </a:r>
          </a:p>
          <a:p>
            <a:r>
              <a:rPr lang="et-EE" dirty="0" smtClean="0"/>
              <a:t>Päevakajaline teavitus</a:t>
            </a:r>
          </a:p>
          <a:p>
            <a:r>
              <a:rPr lang="et-EE" dirty="0" smtClean="0"/>
              <a:t>Avaneb automaatne küsimuse/teavituse aken</a:t>
            </a:r>
          </a:p>
          <a:p>
            <a:r>
              <a:rPr lang="et-EE" dirty="0" smtClean="0"/>
              <a:t>Hästi kandi/piirkonnpõhine kajastamine</a:t>
            </a:r>
          </a:p>
          <a:p>
            <a:r>
              <a:rPr lang="et-EE" dirty="0" smtClean="0"/>
              <a:t>Teenuste tutvustus.</a:t>
            </a:r>
          </a:p>
          <a:p>
            <a:r>
              <a:rPr lang="et-EE" dirty="0">
                <a:hlinkClick r:id="rId2"/>
              </a:rPr>
              <a:t>https://www.facebook.com/laaneharjuvald</a:t>
            </a:r>
            <a:r>
              <a:rPr lang="et-EE" dirty="0" smtClean="0">
                <a:hlinkClick r:id="rId2"/>
              </a:rPr>
              <a:t>/</a:t>
            </a:r>
            <a:endParaRPr lang="et-EE" dirty="0" smtClean="0"/>
          </a:p>
          <a:p>
            <a:endParaRPr lang="et-EE" dirty="0" smtClean="0"/>
          </a:p>
          <a:p>
            <a:endParaRPr lang="et-EE" dirty="0"/>
          </a:p>
        </p:txBody>
      </p:sp>
    </p:spTree>
    <p:extLst>
      <p:ext uri="{BB962C8B-B14F-4D97-AF65-F5344CB8AC3E}">
        <p14:creationId xmlns:p14="http://schemas.microsoft.com/office/powerpoint/2010/main" val="3979364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144000" cy="3622632"/>
          </a:xfrm>
        </p:spPr>
        <p:txBody>
          <a:bodyPr>
            <a:noAutofit/>
          </a:bodyPr>
          <a:lstStyle/>
          <a:p>
            <a:r>
              <a:rPr lang="et-EE" sz="3600" b="1" dirty="0" smtClean="0">
                <a:solidFill>
                  <a:srgbClr val="0070C0"/>
                </a:solidFill>
              </a:rPr>
              <a:t>Kommunikatsioon on kas ühe- või kahesuunaline. Esimesel juhul on tegemist informatsiooni edastamisega ja ei oodata tagasisidet. Teisel juhul aga tekib infovahetus, millel on tagajärg/tulemus.</a:t>
            </a:r>
            <a:endParaRPr lang="et-EE" sz="3600" b="1" dirty="0">
              <a:solidFill>
                <a:srgbClr val="0070C0"/>
              </a:solidFill>
            </a:endParaRPr>
          </a:p>
        </p:txBody>
      </p:sp>
    </p:spTree>
    <p:extLst>
      <p:ext uri="{BB962C8B-B14F-4D97-AF65-F5344CB8AC3E}">
        <p14:creationId xmlns:p14="http://schemas.microsoft.com/office/powerpoint/2010/main" val="25820229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Kiili vald, 2761 inimest</a:t>
            </a:r>
            <a:endParaRPr lang="et-EE" dirty="0"/>
          </a:p>
        </p:txBody>
      </p:sp>
      <p:sp>
        <p:nvSpPr>
          <p:cNvPr id="3" name="Sisu kohatäide 2"/>
          <p:cNvSpPr>
            <a:spLocks noGrp="1"/>
          </p:cNvSpPr>
          <p:nvPr>
            <p:ph idx="1"/>
          </p:nvPr>
        </p:nvSpPr>
        <p:spPr/>
        <p:txBody>
          <a:bodyPr/>
          <a:lstStyle/>
          <a:p>
            <a:r>
              <a:rPr lang="et-EE" dirty="0" smtClean="0"/>
              <a:t>Vallavanemana pidevalt dialoogis kodanikega või teavitamas olulistest asjadest;</a:t>
            </a:r>
          </a:p>
          <a:p>
            <a:r>
              <a:rPr lang="et-EE" dirty="0" smtClean="0">
                <a:hlinkClick r:id="rId2"/>
              </a:rPr>
              <a:t>https</a:t>
            </a:r>
            <a:r>
              <a:rPr lang="et-EE" dirty="0">
                <a:hlinkClick r:id="rId2"/>
              </a:rPr>
              <a:t>://www.facebook.com/groups/278866582233350</a:t>
            </a:r>
            <a:r>
              <a:rPr lang="et-EE" dirty="0" smtClean="0">
                <a:hlinkClick r:id="rId2"/>
              </a:rPr>
              <a:t>/</a:t>
            </a:r>
            <a:endParaRPr lang="et-EE" dirty="0" smtClean="0"/>
          </a:p>
          <a:p>
            <a:endParaRPr lang="et-EE" dirty="0" smtClean="0"/>
          </a:p>
          <a:p>
            <a:endParaRPr lang="et-EE" dirty="0"/>
          </a:p>
        </p:txBody>
      </p:sp>
    </p:spTree>
    <p:extLst>
      <p:ext uri="{BB962C8B-B14F-4D97-AF65-F5344CB8AC3E}">
        <p14:creationId xmlns:p14="http://schemas.microsoft.com/office/powerpoint/2010/main" val="15365248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Rae vald, 3598 inimest</a:t>
            </a:r>
            <a:endParaRPr lang="et-EE" dirty="0"/>
          </a:p>
        </p:txBody>
      </p:sp>
      <p:sp>
        <p:nvSpPr>
          <p:cNvPr id="3" name="Sisu kohatäide 2"/>
          <p:cNvSpPr>
            <a:spLocks noGrp="1"/>
          </p:cNvSpPr>
          <p:nvPr>
            <p:ph idx="1"/>
          </p:nvPr>
        </p:nvSpPr>
        <p:spPr/>
        <p:txBody>
          <a:bodyPr/>
          <a:lstStyle/>
          <a:p>
            <a:r>
              <a:rPr lang="et-EE" dirty="0" smtClean="0"/>
              <a:t>Rae valla külade tegemised hästi pildis</a:t>
            </a:r>
          </a:p>
          <a:p>
            <a:r>
              <a:rPr lang="et-EE" dirty="0" smtClean="0"/>
              <a:t>Volikogu aseesimees Agu Laius ja abivallavanem Priit Põldmäe pidevalt pildis, diskussioonis;</a:t>
            </a:r>
          </a:p>
          <a:p>
            <a:r>
              <a:rPr lang="et-EE" dirty="0" smtClean="0">
                <a:hlinkClick r:id="rId2"/>
              </a:rPr>
              <a:t>https</a:t>
            </a:r>
            <a:r>
              <a:rPr lang="et-EE" dirty="0">
                <a:hlinkClick r:id="rId2"/>
              </a:rPr>
              <a:t>://www.facebook.com/groups/278866582233350</a:t>
            </a:r>
            <a:r>
              <a:rPr lang="et-EE" dirty="0" smtClean="0">
                <a:hlinkClick r:id="rId2"/>
              </a:rPr>
              <a:t>/</a:t>
            </a:r>
            <a:endParaRPr lang="et-EE" dirty="0" smtClean="0"/>
          </a:p>
          <a:p>
            <a:endParaRPr lang="et-EE" dirty="0" smtClean="0"/>
          </a:p>
          <a:p>
            <a:endParaRPr lang="et-EE" dirty="0"/>
          </a:p>
        </p:txBody>
      </p:sp>
    </p:spTree>
    <p:extLst>
      <p:ext uri="{BB962C8B-B14F-4D97-AF65-F5344CB8AC3E}">
        <p14:creationId xmlns:p14="http://schemas.microsoft.com/office/powerpoint/2010/main" val="9667088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365125"/>
            <a:ext cx="10515600" cy="1826140"/>
          </a:xfrm>
        </p:spPr>
        <p:txBody>
          <a:bodyPr>
            <a:normAutofit fontScale="90000"/>
          </a:bodyPr>
          <a:lstStyle/>
          <a:p>
            <a:pPr algn="ctr"/>
            <a:r>
              <a:rPr lang="et-EE" b="1" u="sng" dirty="0" smtClean="0">
                <a:solidFill>
                  <a:srgbClr val="FF0000"/>
                </a:solidFill>
              </a:rPr>
              <a:t>Millisest kommunikatsioonist me räägime Harku vallas? Oluline on, et oleks selge  kõikidele, millega on tegu ja ei tekiks erinevaid ootusi!</a:t>
            </a:r>
            <a:endParaRPr lang="et-EE" b="1" u="sng" dirty="0">
              <a:solidFill>
                <a:srgbClr val="FF0000"/>
              </a:solidFill>
            </a:endParaRPr>
          </a:p>
        </p:txBody>
      </p:sp>
      <p:sp>
        <p:nvSpPr>
          <p:cNvPr id="3" name="Sisu kohatäide 2"/>
          <p:cNvSpPr>
            <a:spLocks noGrp="1"/>
          </p:cNvSpPr>
          <p:nvPr>
            <p:ph idx="1"/>
          </p:nvPr>
        </p:nvSpPr>
        <p:spPr>
          <a:xfrm>
            <a:off x="838200" y="3451653"/>
            <a:ext cx="10515600" cy="2725309"/>
          </a:xfrm>
        </p:spPr>
        <p:txBody>
          <a:bodyPr>
            <a:normAutofit fontScale="92500" lnSpcReduction="10000"/>
          </a:bodyPr>
          <a:lstStyle/>
          <a:p>
            <a:r>
              <a:rPr lang="et-EE" dirty="0" smtClean="0"/>
              <a:t>Kas organisatsiooni kommunikatsioon – Harku vallavalitsus?</a:t>
            </a:r>
          </a:p>
          <a:p>
            <a:pPr marL="457200" lvl="1" indent="0">
              <a:buNone/>
            </a:pPr>
            <a:r>
              <a:rPr lang="et-EE" dirty="0"/>
              <a:t>	</a:t>
            </a:r>
            <a:r>
              <a:rPr lang="et-EE" dirty="0" smtClean="0"/>
              <a:t>			või</a:t>
            </a:r>
          </a:p>
          <a:p>
            <a:r>
              <a:rPr lang="et-EE" dirty="0" smtClean="0"/>
              <a:t>Kas Harku valla kui omavalitsuse kommunikatsioon?</a:t>
            </a:r>
          </a:p>
          <a:p>
            <a:r>
              <a:rPr lang="et-EE" dirty="0" smtClean="0"/>
              <a:t>Kas valla elanikud ja vallas tegutsevad organisatsioonid on meie inimesed/organisatsioonid või valla inimesed on lihtsalt inimesed/organisatsioonid, kes elavad/toimetavad Harku vallas? Võtmeküsimus mõttemaailma loomisel/hoidmisel!</a:t>
            </a:r>
          </a:p>
          <a:p>
            <a:endParaRPr lang="et-EE" dirty="0"/>
          </a:p>
        </p:txBody>
      </p:sp>
    </p:spTree>
    <p:extLst>
      <p:ext uri="{BB962C8B-B14F-4D97-AF65-F5344CB8AC3E}">
        <p14:creationId xmlns:p14="http://schemas.microsoft.com/office/powerpoint/2010/main" val="125348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u="sng" dirty="0" smtClean="0"/>
              <a:t>Kommunikatsioonikanalid</a:t>
            </a:r>
            <a:endParaRPr lang="et-EE" b="1" u="sng" dirty="0"/>
          </a:p>
        </p:txBody>
      </p:sp>
      <p:sp>
        <p:nvSpPr>
          <p:cNvPr id="3" name="Sisu kohatäide 2"/>
          <p:cNvSpPr>
            <a:spLocks noGrp="1"/>
          </p:cNvSpPr>
          <p:nvPr>
            <p:ph idx="1"/>
          </p:nvPr>
        </p:nvSpPr>
        <p:spPr/>
        <p:txBody>
          <a:bodyPr>
            <a:normAutofit fontScale="85000" lnSpcReduction="20000"/>
          </a:bodyPr>
          <a:lstStyle/>
          <a:p>
            <a:r>
              <a:rPr lang="et-EE" dirty="0" smtClean="0"/>
              <a:t>Harku valla </a:t>
            </a:r>
            <a:r>
              <a:rPr lang="et-EE" dirty="0" smtClean="0"/>
              <a:t>teataja </a:t>
            </a:r>
            <a:r>
              <a:rPr lang="et-EE" dirty="0" smtClean="0"/>
              <a:t>(postiaadresse - ?; tiraaž 6050 lehte))</a:t>
            </a:r>
          </a:p>
          <a:p>
            <a:r>
              <a:rPr lang="et-EE" dirty="0" smtClean="0"/>
              <a:t>Harku valla sotsiaalmeedia kanal (2298 inimest)</a:t>
            </a:r>
          </a:p>
          <a:p>
            <a:r>
              <a:rPr lang="et-EE" dirty="0" smtClean="0"/>
              <a:t>Harku valla elanike grupp – sotsiaalmeedia (</a:t>
            </a:r>
            <a:r>
              <a:rPr lang="et-EE" dirty="0" smtClean="0"/>
              <a:t>8700 </a:t>
            </a:r>
            <a:r>
              <a:rPr lang="et-EE" dirty="0" smtClean="0"/>
              <a:t>inimest)</a:t>
            </a:r>
          </a:p>
          <a:p>
            <a:r>
              <a:rPr lang="et-EE" dirty="0" smtClean="0"/>
              <a:t>e-posti listid (</a:t>
            </a:r>
            <a:r>
              <a:rPr lang="et-EE" dirty="0" err="1" smtClean="0"/>
              <a:t>Kodanikeühenduste</a:t>
            </a:r>
            <a:r>
              <a:rPr lang="et-EE" dirty="0" smtClean="0"/>
              <a:t> list koos külade listidega, vabatahtlike list jne)</a:t>
            </a:r>
          </a:p>
          <a:p>
            <a:r>
              <a:rPr lang="et-EE" dirty="0" smtClean="0"/>
              <a:t>Teadete tahvlid</a:t>
            </a:r>
          </a:p>
          <a:p>
            <a:r>
              <a:rPr lang="et-EE" dirty="0" smtClean="0"/>
              <a:t>Üleriigiline või </a:t>
            </a:r>
            <a:r>
              <a:rPr lang="et-EE" dirty="0" smtClean="0"/>
              <a:t>piirkondlik </a:t>
            </a:r>
            <a:r>
              <a:rPr lang="et-EE" dirty="0" smtClean="0"/>
              <a:t>meedia</a:t>
            </a:r>
          </a:p>
          <a:p>
            <a:r>
              <a:rPr lang="et-EE" dirty="0" smtClean="0"/>
              <a:t>TV</a:t>
            </a:r>
          </a:p>
          <a:p>
            <a:r>
              <a:rPr lang="et-EE" dirty="0" smtClean="0"/>
              <a:t>Raadio</a:t>
            </a:r>
          </a:p>
          <a:p>
            <a:r>
              <a:rPr lang="et-EE" dirty="0" smtClean="0"/>
              <a:t>Vahetu kohtumine sündmustel (Sündmusturundus – Tabasalu päev, Tabasalu Jalgpalli tähtmängud, </a:t>
            </a:r>
            <a:r>
              <a:rPr lang="et-EE" dirty="0" err="1" smtClean="0"/>
              <a:t>Alasniidu</a:t>
            </a:r>
            <a:r>
              <a:rPr lang="et-EE" dirty="0" smtClean="0"/>
              <a:t> Olümpia, </a:t>
            </a:r>
            <a:r>
              <a:rPr lang="et-EE" dirty="0" err="1" smtClean="0"/>
              <a:t>Muraste</a:t>
            </a:r>
            <a:r>
              <a:rPr lang="et-EE" dirty="0" smtClean="0"/>
              <a:t> </a:t>
            </a:r>
            <a:r>
              <a:rPr lang="et-EE" dirty="0" err="1" smtClean="0"/>
              <a:t>öömatk</a:t>
            </a:r>
            <a:r>
              <a:rPr lang="et-EE" dirty="0" smtClean="0"/>
              <a:t>, Vääna-Jõesuu ÜVK koosolek, Külade päev, Külade üldkoosolekud, Harku valla vabaühenduste Ümarlaud jne)</a:t>
            </a:r>
            <a:endParaRPr lang="et-EE" dirty="0"/>
          </a:p>
        </p:txBody>
      </p:sp>
    </p:spTree>
    <p:extLst>
      <p:ext uri="{BB962C8B-B14F-4D97-AF65-F5344CB8AC3E}">
        <p14:creationId xmlns:p14="http://schemas.microsoft.com/office/powerpoint/2010/main" val="293917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u="sng" dirty="0" smtClean="0">
                <a:solidFill>
                  <a:srgbClr val="FF0000"/>
                </a:solidFill>
              </a:rPr>
              <a:t>Sotsiaalmeedia „võidukäik“ miinusmärgiga</a:t>
            </a:r>
            <a:endParaRPr lang="et-EE" b="1" u="sng" dirty="0">
              <a:solidFill>
                <a:srgbClr val="FF0000"/>
              </a:solidFill>
            </a:endParaRPr>
          </a:p>
        </p:txBody>
      </p:sp>
      <p:sp>
        <p:nvSpPr>
          <p:cNvPr id="3" name="Sisu kohatäide 2"/>
          <p:cNvSpPr>
            <a:spLocks noGrp="1"/>
          </p:cNvSpPr>
          <p:nvPr>
            <p:ph idx="1"/>
          </p:nvPr>
        </p:nvSpPr>
        <p:spPr/>
        <p:txBody>
          <a:bodyPr/>
          <a:lstStyle/>
          <a:p>
            <a:r>
              <a:rPr lang="et-EE" dirty="0" smtClean="0"/>
              <a:t>Asjaolud, millega peame arvestama. Probleem tõstatub üles nüüd ja kohe. Oleneb meist kuidas seda ära kasutada ja pöörata protsess positiivse kogemusega juhtumiks!</a:t>
            </a:r>
          </a:p>
          <a:p>
            <a:r>
              <a:rPr lang="et-EE" dirty="0" smtClean="0"/>
              <a:t>Vastamata kirjad, lahendamata probleem, „üle sõitmine“, halvasti käitumised, kurvad sündmused, kriisid – eskaleeruvad tihtilugu ja mainekahju on tugev. Ühte väikest plekki tuleb maha pesta väga pika perioodi jooksul. Mulje püsib!</a:t>
            </a:r>
          </a:p>
          <a:p>
            <a:r>
              <a:rPr lang="et-EE" dirty="0" smtClean="0"/>
              <a:t>Ei ole võimalik „ära peita“ negatiivseid kajastusi demokraatlikus ühiskonnas ja neid „mitte märgates“ läheb asi paraku hullemaks.</a:t>
            </a:r>
            <a:endParaRPr lang="et-EE" dirty="0"/>
          </a:p>
        </p:txBody>
      </p:sp>
    </p:spTree>
    <p:extLst>
      <p:ext uri="{BB962C8B-B14F-4D97-AF65-F5344CB8AC3E}">
        <p14:creationId xmlns:p14="http://schemas.microsoft.com/office/powerpoint/2010/main" val="1878443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u="sng" dirty="0" smtClean="0">
                <a:solidFill>
                  <a:srgbClr val="00B050"/>
                </a:solidFill>
              </a:rPr>
              <a:t>Sotsiaalmeedia „võidukäik“ </a:t>
            </a:r>
            <a:r>
              <a:rPr lang="et-EE" b="1" u="sng" dirty="0" err="1" smtClean="0">
                <a:solidFill>
                  <a:srgbClr val="00B050"/>
                </a:solidFill>
              </a:rPr>
              <a:t>pluss-märgiga</a:t>
            </a:r>
            <a:endParaRPr lang="et-EE" b="1" u="sng" dirty="0">
              <a:solidFill>
                <a:srgbClr val="00B050"/>
              </a:solidFill>
            </a:endParaRPr>
          </a:p>
        </p:txBody>
      </p:sp>
      <p:sp>
        <p:nvSpPr>
          <p:cNvPr id="3" name="Sisu kohatäide 2"/>
          <p:cNvSpPr>
            <a:spLocks noGrp="1"/>
          </p:cNvSpPr>
          <p:nvPr>
            <p:ph idx="1"/>
          </p:nvPr>
        </p:nvSpPr>
        <p:spPr/>
        <p:txBody>
          <a:bodyPr>
            <a:normAutofit fontScale="92500" lnSpcReduction="20000"/>
          </a:bodyPr>
          <a:lstStyle/>
          <a:p>
            <a:r>
              <a:rPr lang="et-EE" dirty="0" smtClean="0"/>
              <a:t>Teavitamise võimalikkus on ühe kliki kaugusel. Hästi koostatud turundusteade või kommunikatsiooninupp jõuab sihtmärgini.</a:t>
            </a:r>
          </a:p>
          <a:p>
            <a:r>
              <a:rPr lang="et-EE" dirty="0" smtClean="0"/>
              <a:t>Võimalik kinni püüda murekohad ja suunata need koheselt lahendamisele – tagasisidestamine annab positiivse tulemuse!</a:t>
            </a:r>
          </a:p>
          <a:p>
            <a:r>
              <a:rPr lang="et-EE" dirty="0" smtClean="0"/>
              <a:t>Võimalik kaasata protsessidesse suuri masse</a:t>
            </a:r>
          </a:p>
          <a:p>
            <a:r>
              <a:rPr lang="et-EE" dirty="0" smtClean="0"/>
              <a:t>Võimalik püüda/testida meelsust</a:t>
            </a:r>
          </a:p>
          <a:p>
            <a:r>
              <a:rPr lang="et-EE" dirty="0" smtClean="0"/>
              <a:t>Ennetamine!</a:t>
            </a:r>
          </a:p>
          <a:p>
            <a:r>
              <a:rPr lang="et-EE" dirty="0" smtClean="0"/>
              <a:t>Kriiside juhtimine – üks tööriist mida ei tohi unustada! (meil on 5 olulist näidet (2x rannikureostus, </a:t>
            </a:r>
            <a:r>
              <a:rPr lang="et-EE" dirty="0" err="1" smtClean="0"/>
              <a:t>Suurupi</a:t>
            </a:r>
            <a:r>
              <a:rPr lang="et-EE" dirty="0" smtClean="0"/>
              <a:t> kadunud politseinik, Vääna-Jõesuu „lapserööv“, kadunud ja surnuna leitud vanainimene Vääna-Jõesuus). Peaksime endilt küsima, kas saame midagi teha rohkem, nõuda partneritelt paremat koostööd. Tegemist on MEIE inimestega ja MEIE vallaga!</a:t>
            </a:r>
            <a:endParaRPr lang="et-EE" dirty="0"/>
          </a:p>
        </p:txBody>
      </p:sp>
    </p:spTree>
    <p:extLst>
      <p:ext uri="{BB962C8B-B14F-4D97-AF65-F5344CB8AC3E}">
        <p14:creationId xmlns:p14="http://schemas.microsoft.com/office/powerpoint/2010/main" val="3853572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u="sng" dirty="0" smtClean="0">
                <a:solidFill>
                  <a:srgbClr val="0070C0"/>
                </a:solidFill>
              </a:rPr>
              <a:t>Strateegiline kommunikatsioon!</a:t>
            </a:r>
            <a:endParaRPr lang="et-EE" b="1" u="sng" dirty="0">
              <a:solidFill>
                <a:srgbClr val="0070C0"/>
              </a:solidFill>
            </a:endParaRPr>
          </a:p>
        </p:txBody>
      </p:sp>
      <p:sp>
        <p:nvSpPr>
          <p:cNvPr id="3" name="Sisu kohatäide 2"/>
          <p:cNvSpPr>
            <a:spLocks noGrp="1"/>
          </p:cNvSpPr>
          <p:nvPr>
            <p:ph idx="1"/>
          </p:nvPr>
        </p:nvSpPr>
        <p:spPr/>
        <p:txBody>
          <a:bodyPr/>
          <a:lstStyle/>
          <a:p>
            <a:r>
              <a:rPr lang="et-EE" b="1" i="1" dirty="0" smtClean="0"/>
              <a:t>„Edukas </a:t>
            </a:r>
            <a:r>
              <a:rPr lang="et-EE" b="1" i="1" dirty="0"/>
              <a:t>strateegiline kommunikatsioon suurendab riigi võimet julgeolekuga seotud riske, ohte ja kriise teavitusega hallata ning sellega pakkuda suuremat kindlustunnet </a:t>
            </a:r>
            <a:r>
              <a:rPr lang="et-EE" b="1" i="1" u="sng" dirty="0"/>
              <a:t>meie</a:t>
            </a:r>
            <a:r>
              <a:rPr lang="et-EE" b="1" i="1" dirty="0"/>
              <a:t> inimestele</a:t>
            </a:r>
            <a:r>
              <a:rPr lang="et-EE" b="1" i="1" dirty="0" smtClean="0"/>
              <a:t>.“</a:t>
            </a:r>
          </a:p>
          <a:p>
            <a:r>
              <a:rPr lang="et-EE" b="1" i="1" dirty="0" smtClean="0"/>
              <a:t>Viide - https://www.valitsus.ee/et/uudised-istungid-info/valitsuskommunikatsioon/strateegiline-kommunikatsioon</a:t>
            </a:r>
            <a:endParaRPr lang="et-EE" i="1" dirty="0"/>
          </a:p>
        </p:txBody>
      </p:sp>
    </p:spTree>
    <p:extLst>
      <p:ext uri="{BB962C8B-B14F-4D97-AF65-F5344CB8AC3E}">
        <p14:creationId xmlns:p14="http://schemas.microsoft.com/office/powerpoint/2010/main" val="3971355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b="1" u="sng" dirty="0" smtClean="0">
                <a:solidFill>
                  <a:srgbClr val="00B050"/>
                </a:solidFill>
              </a:rPr>
              <a:t>Sõnumiselgus!</a:t>
            </a:r>
            <a:endParaRPr lang="et-EE" b="1" u="sng" dirty="0">
              <a:solidFill>
                <a:srgbClr val="00B050"/>
              </a:solidFill>
            </a:endParaRPr>
          </a:p>
        </p:txBody>
      </p:sp>
      <p:sp>
        <p:nvSpPr>
          <p:cNvPr id="3" name="Sisu kohatäide 2"/>
          <p:cNvSpPr>
            <a:spLocks noGrp="1"/>
          </p:cNvSpPr>
          <p:nvPr>
            <p:ph idx="1"/>
          </p:nvPr>
        </p:nvSpPr>
        <p:spPr/>
        <p:txBody>
          <a:bodyPr>
            <a:normAutofit lnSpcReduction="10000"/>
          </a:bodyPr>
          <a:lstStyle/>
          <a:p>
            <a:r>
              <a:rPr lang="et-EE" dirty="0" smtClean="0"/>
              <a:t>Inimeste jaoks peab olema selge:</a:t>
            </a:r>
          </a:p>
          <a:p>
            <a:pPr lvl="1"/>
            <a:r>
              <a:rPr lang="et-EE" dirty="0" smtClean="0"/>
              <a:t>Kes ütleb?</a:t>
            </a:r>
          </a:p>
          <a:p>
            <a:pPr lvl="1"/>
            <a:r>
              <a:rPr lang="et-EE" dirty="0" smtClean="0"/>
              <a:t>Mida öeldakse?</a:t>
            </a:r>
          </a:p>
          <a:p>
            <a:pPr lvl="1"/>
            <a:r>
              <a:rPr lang="et-EE" dirty="0" smtClean="0"/>
              <a:t>Millised on ootused?</a:t>
            </a:r>
          </a:p>
          <a:p>
            <a:pPr lvl="1"/>
            <a:r>
              <a:rPr lang="et-EE" dirty="0" smtClean="0"/>
              <a:t>Kes vastutab?</a:t>
            </a:r>
          </a:p>
          <a:p>
            <a:r>
              <a:rPr lang="et-EE" dirty="0" smtClean="0"/>
              <a:t>Informatsiooni </a:t>
            </a:r>
            <a:r>
              <a:rPr lang="et-EE" dirty="0" err="1" smtClean="0"/>
              <a:t>edastajale</a:t>
            </a:r>
            <a:r>
              <a:rPr lang="et-EE" dirty="0" smtClean="0"/>
              <a:t> peab olema selge:</a:t>
            </a:r>
          </a:p>
          <a:p>
            <a:pPr lvl="1"/>
            <a:r>
              <a:rPr lang="et-EE" dirty="0" smtClean="0"/>
              <a:t>Kas edastatud info jõudis kohale?</a:t>
            </a:r>
          </a:p>
          <a:p>
            <a:pPr lvl="1"/>
            <a:r>
              <a:rPr lang="et-EE" dirty="0" smtClean="0"/>
              <a:t>Kas sellest saadi aru?</a:t>
            </a:r>
          </a:p>
          <a:p>
            <a:pPr lvl="1"/>
            <a:r>
              <a:rPr lang="et-EE" dirty="0" smtClean="0"/>
              <a:t>Mida oodatakse edastusest?</a:t>
            </a:r>
          </a:p>
          <a:p>
            <a:pPr lvl="1"/>
            <a:r>
              <a:rPr lang="et-EE" dirty="0" smtClean="0"/>
              <a:t>Mida tagasipeegeldusega edasi tehakse?</a:t>
            </a:r>
          </a:p>
          <a:p>
            <a:pPr lvl="1"/>
            <a:r>
              <a:rPr lang="et-EE" dirty="0" smtClean="0"/>
              <a:t>Et räägitakse igal tasandil „ühte keelt“</a:t>
            </a:r>
            <a:endParaRPr lang="et-EE" dirty="0"/>
          </a:p>
        </p:txBody>
      </p:sp>
    </p:spTree>
    <p:extLst>
      <p:ext uri="{BB962C8B-B14F-4D97-AF65-F5344CB8AC3E}">
        <p14:creationId xmlns:p14="http://schemas.microsoft.com/office/powerpoint/2010/main" val="7493491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144000" cy="887669"/>
          </a:xfrm>
        </p:spPr>
        <p:txBody>
          <a:bodyPr>
            <a:normAutofit/>
          </a:bodyPr>
          <a:lstStyle/>
          <a:p>
            <a:r>
              <a:rPr lang="et-EE" sz="4400" b="1" u="sng" dirty="0" smtClean="0">
                <a:solidFill>
                  <a:srgbClr val="00B050"/>
                </a:solidFill>
              </a:rPr>
              <a:t>Kaasatus konkreetse info valguses.</a:t>
            </a:r>
            <a:endParaRPr lang="et-EE" sz="4400" b="1" u="sng" dirty="0">
              <a:solidFill>
                <a:srgbClr val="00B050"/>
              </a:solidFill>
            </a:endParaRPr>
          </a:p>
        </p:txBody>
      </p:sp>
      <p:sp>
        <p:nvSpPr>
          <p:cNvPr id="3" name="Alapealkiri 2"/>
          <p:cNvSpPr>
            <a:spLocks noGrp="1"/>
          </p:cNvSpPr>
          <p:nvPr>
            <p:ph type="subTitle" idx="1"/>
          </p:nvPr>
        </p:nvSpPr>
        <p:spPr>
          <a:xfrm>
            <a:off x="1524000" y="2652583"/>
            <a:ext cx="9144000" cy="3247768"/>
          </a:xfrm>
        </p:spPr>
        <p:txBody>
          <a:bodyPr/>
          <a:lstStyle/>
          <a:p>
            <a:pPr marL="342900" indent="-342900" algn="l">
              <a:buFont typeface="Arial" panose="020B0604020202020204" pitchFamily="34" charset="0"/>
              <a:buChar char="•"/>
            </a:pPr>
            <a:r>
              <a:rPr lang="et-EE" dirty="0" smtClean="0"/>
              <a:t>Kui info puudutab tervet valla elanikkonda, siis kasutada ära kõik kanalid (Valla teataja, valla koduleht, Harku valla elanike grupp, Külade e-posti listid, vajadusel teadete tahvlid)</a:t>
            </a:r>
          </a:p>
          <a:p>
            <a:pPr marL="342900" indent="-342900" algn="l">
              <a:buFont typeface="Arial" panose="020B0604020202020204" pitchFamily="34" charset="0"/>
              <a:buChar char="•"/>
            </a:pPr>
            <a:r>
              <a:rPr lang="et-EE" dirty="0" smtClean="0"/>
              <a:t>Kui info puudutab konkreetset valdkonda/piirkonda, siis hoida infoväljas kõik asjasse puutuvad. Konkreetse valdkonna/piirkonna info on reeglina spetsiifiline ja oluline on ka tagasipeegeldus, et info jõudis kohale</a:t>
            </a:r>
            <a:endParaRPr lang="et-EE" dirty="0"/>
          </a:p>
        </p:txBody>
      </p:sp>
    </p:spTree>
    <p:extLst>
      <p:ext uri="{BB962C8B-B14F-4D97-AF65-F5344CB8AC3E}">
        <p14:creationId xmlns:p14="http://schemas.microsoft.com/office/powerpoint/2010/main" val="535486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1382</TotalTime>
  <Words>1160</Words>
  <Application>Microsoft Office PowerPoint</Application>
  <PresentationFormat>Laiekraan</PresentationFormat>
  <Paragraphs>98</Paragraphs>
  <Slides>21</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21</vt:i4>
      </vt:variant>
    </vt:vector>
  </HeadingPairs>
  <TitlesOfParts>
    <vt:vector size="25" baseType="lpstr">
      <vt:lpstr>Arial</vt:lpstr>
      <vt:lpstr>Calibri</vt:lpstr>
      <vt:lpstr>Calibri Light</vt:lpstr>
      <vt:lpstr>Office'i kujundus</vt:lpstr>
      <vt:lpstr>Kommunikatsioon Harku vallas</vt:lpstr>
      <vt:lpstr>Kommunikatsioon on kas ühe- või kahesuunaline. Esimesel juhul on tegemist informatsiooni edastamisega ja ei oodata tagasisidet. Teisel juhul aga tekib infovahetus, millel on tagajärg/tulemus.</vt:lpstr>
      <vt:lpstr>Millisest kommunikatsioonist me räägime Harku vallas? Oluline on, et oleks selge  kõikidele, millega on tegu ja ei tekiks erinevaid ootusi!</vt:lpstr>
      <vt:lpstr>Kommunikatsioonikanalid</vt:lpstr>
      <vt:lpstr>Sotsiaalmeedia „võidukäik“ miinusmärgiga</vt:lpstr>
      <vt:lpstr>Sotsiaalmeedia „võidukäik“ pluss-märgiga</vt:lpstr>
      <vt:lpstr>Strateegiline kommunikatsioon!</vt:lpstr>
      <vt:lpstr>Sõnumiselgus!</vt:lpstr>
      <vt:lpstr>Kaasatus konkreetse info valguses.</vt:lpstr>
      <vt:lpstr>Head tähelepanekud -</vt:lpstr>
      <vt:lpstr>Juhtum/näide 1 - Rannikureostus</vt:lpstr>
      <vt:lpstr>Juhtum 2 – Vääna-Jõesuu „lapserööv“</vt:lpstr>
      <vt:lpstr>Juhtum 3 – kadunud politseinik.</vt:lpstr>
      <vt:lpstr>Juhtum 4 – kadunud vanainimene.</vt:lpstr>
      <vt:lpstr>PowerPointi esitlus</vt:lpstr>
      <vt:lpstr>Häid näiteid – Viimsi vald, 4806 inimest</vt:lpstr>
      <vt:lpstr>Head näited – Saue vald – 6288 inimest</vt:lpstr>
      <vt:lpstr>Keila linn – 6859 inimest</vt:lpstr>
      <vt:lpstr>Lääne-Harju vald, 2469 inimest</vt:lpstr>
      <vt:lpstr>Kiili vald, 2761 inimest</vt:lpstr>
      <vt:lpstr>Rae vald, 3598 inimest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Kommunikatsioon Harku vallas</dc:title>
  <dc:creator>Andrus Saliste</dc:creator>
  <cp:lastModifiedBy>Andrus Saliste</cp:lastModifiedBy>
  <cp:revision>20</cp:revision>
  <dcterms:created xsi:type="dcterms:W3CDTF">2018-09-24T08:13:45Z</dcterms:created>
  <dcterms:modified xsi:type="dcterms:W3CDTF">2018-10-30T09:35:02Z</dcterms:modified>
</cp:coreProperties>
</file>