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oveesti.ee/arenda-ettevotet/tootearendus/" TargetMode="External"/><Relationship Id="rId3" Type="http://schemas.openxmlformats.org/officeDocument/2006/relationships/hyperlink" Target="http://www.ajujaht.ee/" TargetMode="External"/><Relationship Id="rId7" Type="http://schemas.openxmlformats.org/officeDocument/2006/relationships/hyperlink" Target="https://www.eas.ee/alustav/tootearendus/toote-ja-teenusearendus/" TargetMode="External"/><Relationship Id="rId2" Type="http://schemas.openxmlformats.org/officeDocument/2006/relationships/hyperlink" Target="https://nula.kysk.ee/uudised/selgusid-seitse-uhiskondlikku-algatust-nula-inkubaatoris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hnopol.ee/innovatsiooniakadeemia-alustas-tood-3/" TargetMode="External"/><Relationship Id="rId5" Type="http://schemas.openxmlformats.org/officeDocument/2006/relationships/hyperlink" Target="https://www.hkhk.edu.ee/" TargetMode="External"/><Relationship Id="rId10" Type="http://schemas.openxmlformats.org/officeDocument/2006/relationships/hyperlink" Target="https://ois.emu.ee/pls/ois/!tere.tulemast?leht=OK.AY.VP&amp;id_ay_programm=9142&amp;id_ay_toimumine=11824&amp;systeemi_seaded=3,1,12,1" TargetMode="External"/><Relationship Id="rId4" Type="http://schemas.openxmlformats.org/officeDocument/2006/relationships/hyperlink" Target="https://www.ttu.ee/projektid/mektory-est/kooliopilasele-4/tootoad-5/tootoad-tallinnas-2/" TargetMode="External"/><Relationship Id="rId9" Type="http://schemas.openxmlformats.org/officeDocument/2006/relationships/hyperlink" Target="https://www.heak.e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asaliste@Hot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4800" b="1" dirty="0" smtClean="0"/>
              <a:t>Vabaühenduste Ümarlaud</a:t>
            </a:r>
            <a:endParaRPr lang="et-EE" sz="4800" b="1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2589214" y="4777379"/>
            <a:ext cx="7831652" cy="1126283"/>
          </a:xfrm>
        </p:spPr>
        <p:txBody>
          <a:bodyPr>
            <a:normAutofit/>
          </a:bodyPr>
          <a:lstStyle/>
          <a:p>
            <a:pPr algn="r"/>
            <a:r>
              <a:rPr lang="et-EE" dirty="0" smtClean="0"/>
              <a:t>14. Juuni 2018, algusega kell19:00; lõpp 21:00 </a:t>
            </a:r>
          </a:p>
          <a:p>
            <a:pPr algn="r"/>
            <a:r>
              <a:rPr lang="et-EE" dirty="0" smtClean="0"/>
              <a:t>Harku raamatukogus</a:t>
            </a:r>
          </a:p>
          <a:p>
            <a:pPr algn="r"/>
            <a:r>
              <a:rPr lang="et-EE" sz="1000" i="1" dirty="0" smtClean="0"/>
              <a:t>Instituudi tee 5, Harku alevik</a:t>
            </a:r>
            <a:r>
              <a:rPr lang="fi-FI" sz="1000" i="1" dirty="0" smtClean="0"/>
              <a:t>, </a:t>
            </a:r>
            <a:r>
              <a:rPr lang="fi-FI" sz="1000" i="1" dirty="0" err="1"/>
              <a:t>Harku</a:t>
            </a:r>
            <a:r>
              <a:rPr lang="fi-FI" sz="1000" i="1" dirty="0"/>
              <a:t> </a:t>
            </a:r>
            <a:r>
              <a:rPr lang="fi-FI" sz="1000" i="1" dirty="0" err="1"/>
              <a:t>vald</a:t>
            </a:r>
            <a:r>
              <a:rPr lang="fi-FI" sz="1000" i="1" dirty="0"/>
              <a:t>, Harju </a:t>
            </a:r>
            <a:r>
              <a:rPr lang="fi-FI" sz="1000" i="1" dirty="0" err="1"/>
              <a:t>maakond</a:t>
            </a:r>
            <a:endParaRPr lang="et-EE" sz="1000" dirty="0"/>
          </a:p>
        </p:txBody>
      </p:sp>
    </p:spTree>
    <p:extLst>
      <p:ext uri="{BB962C8B-B14F-4D97-AF65-F5344CB8AC3E}">
        <p14:creationId xmlns:p14="http://schemas.microsoft.com/office/powerpoint/2010/main" val="194670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Aruteluteemad: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89212" y="1372006"/>
            <a:ext cx="8915400" cy="4803819"/>
          </a:xfrm>
        </p:spPr>
        <p:txBody>
          <a:bodyPr>
            <a:normAutofit fontScale="32500" lnSpcReduction="20000"/>
          </a:bodyPr>
          <a:lstStyle/>
          <a:p>
            <a:r>
              <a:rPr lang="et-EE" sz="2200" b="1" dirty="0" smtClean="0">
                <a:solidFill>
                  <a:schemeClr val="tx1"/>
                </a:solidFill>
              </a:rPr>
              <a:t>Harku alevik, raamatukogu kogemus (10-15 minutit sissejuhatust)</a:t>
            </a:r>
          </a:p>
          <a:p>
            <a:r>
              <a:rPr lang="et-EE" sz="2200" b="1" dirty="0" smtClean="0">
                <a:solidFill>
                  <a:schemeClr val="tx1"/>
                </a:solidFill>
              </a:rPr>
              <a:t>Harku valla noorte Volikogu </a:t>
            </a:r>
            <a:r>
              <a:rPr lang="et-EE" sz="2200" dirty="0" smtClean="0"/>
              <a:t>– tutvustus ning võimalikud koostöökohad </a:t>
            </a:r>
            <a:r>
              <a:rPr lang="et-EE" sz="2400" dirty="0"/>
              <a:t>(ajaline plaan </a:t>
            </a:r>
            <a:r>
              <a:rPr lang="et-EE" sz="2400" dirty="0" smtClean="0"/>
              <a:t>15 </a:t>
            </a:r>
            <a:r>
              <a:rPr lang="et-EE" sz="2400" dirty="0"/>
              <a:t>min)</a:t>
            </a:r>
            <a:endParaRPr lang="et-EE" sz="2200" dirty="0" smtClean="0"/>
          </a:p>
          <a:p>
            <a:r>
              <a:rPr lang="et-EE" sz="2400" b="1" dirty="0" err="1"/>
              <a:t>Rando</a:t>
            </a:r>
            <a:r>
              <a:rPr lang="et-EE" sz="2400" b="1" dirty="0"/>
              <a:t> Lai </a:t>
            </a:r>
            <a:r>
              <a:rPr lang="et-EE" sz="2400" dirty="0"/>
              <a:t>– Vabaühendustele võimalused arengute valguses(valla võtmes(arengukavad, taotlused) + fondid). Samuti kuidas saab ennast kursis hoida nii protsessidega (õpetus ja juhised</a:t>
            </a:r>
            <a:r>
              <a:rPr lang="et-EE" sz="2400" dirty="0" smtClean="0"/>
              <a:t>) </a:t>
            </a:r>
            <a:r>
              <a:rPr lang="et-EE" sz="2200" dirty="0"/>
              <a:t>koostöökohad </a:t>
            </a:r>
            <a:r>
              <a:rPr lang="et-EE" sz="2400" dirty="0"/>
              <a:t>(ajaline plaan </a:t>
            </a:r>
            <a:r>
              <a:rPr lang="et-EE" sz="2400" dirty="0" smtClean="0"/>
              <a:t>30 </a:t>
            </a:r>
            <a:r>
              <a:rPr lang="et-EE" sz="2400" dirty="0"/>
              <a:t>min</a:t>
            </a:r>
            <a:r>
              <a:rPr lang="et-EE" sz="2400" dirty="0" smtClean="0"/>
              <a:t>)</a:t>
            </a:r>
          </a:p>
          <a:p>
            <a:r>
              <a:rPr lang="et-EE" b="1" dirty="0"/>
              <a:t>Ettevõtlikkuse ja innustamise labor Harku </a:t>
            </a:r>
            <a:r>
              <a:rPr lang="et-EE" b="1" dirty="0" smtClean="0"/>
              <a:t>valda?</a:t>
            </a:r>
            <a:r>
              <a:rPr lang="et-EE" dirty="0" smtClean="0"/>
              <a:t> </a:t>
            </a:r>
            <a:r>
              <a:rPr lang="et-EE" dirty="0"/>
              <a:t>– (ajaline plaan </a:t>
            </a:r>
            <a:r>
              <a:rPr lang="et-EE" dirty="0" smtClean="0"/>
              <a:t>40 </a:t>
            </a:r>
            <a:r>
              <a:rPr lang="et-EE" dirty="0"/>
              <a:t>min</a:t>
            </a:r>
            <a:r>
              <a:rPr lang="et-EE" dirty="0" smtClean="0"/>
              <a:t>) (kaksas lingitud näited, milliseid lahendusi saaksime kasutada ja/või kaasata, need ei ole selgelt kõik ja lõplikud valikud)</a:t>
            </a:r>
            <a:endParaRPr lang="et-EE" dirty="0"/>
          </a:p>
          <a:p>
            <a:pPr lvl="1"/>
            <a:r>
              <a:rPr lang="et-EE" u="sng" dirty="0">
                <a:hlinkClick r:id="rId2"/>
              </a:rPr>
              <a:t>https://nula.kysk.ee/uudised/selgusid-seitse-uhiskondlikku-algatust-nula-inkubaatorisse</a:t>
            </a:r>
            <a:endParaRPr lang="et-EE" dirty="0"/>
          </a:p>
          <a:p>
            <a:pPr lvl="1"/>
            <a:r>
              <a:rPr lang="et-EE" dirty="0"/>
              <a:t>Kaardistada probleeme ja mängida innustada </a:t>
            </a:r>
            <a:r>
              <a:rPr lang="et-EE" dirty="0" err="1"/>
              <a:t>lahendajaid</a:t>
            </a:r>
            <a:r>
              <a:rPr lang="et-EE" dirty="0"/>
              <a:t> ning pakkuda oponendirolli</a:t>
            </a:r>
          </a:p>
          <a:p>
            <a:pPr lvl="1"/>
            <a:r>
              <a:rPr lang="et-EE" u="sng" dirty="0">
                <a:hlinkClick r:id="rId3"/>
              </a:rPr>
              <a:t>http://www.ajujaht.ee/</a:t>
            </a:r>
            <a:endParaRPr lang="et-EE" sz="2400" dirty="0"/>
          </a:p>
          <a:p>
            <a:pPr lvl="1"/>
            <a:r>
              <a:rPr lang="et-EE" u="sng" dirty="0">
                <a:hlinkClick r:id="rId4"/>
              </a:rPr>
              <a:t>https://www.ttu.ee/projektid/mektory-est/kooliopilasele-4/tootoad-5/tootoad-tallinnas-2/</a:t>
            </a:r>
            <a:endParaRPr lang="et-EE" sz="2400" dirty="0"/>
          </a:p>
          <a:p>
            <a:pPr lvl="1"/>
            <a:r>
              <a:rPr lang="et-EE" u="sng" dirty="0">
                <a:hlinkClick r:id="rId5"/>
              </a:rPr>
              <a:t>https://www.hkhk.edu.ee/</a:t>
            </a:r>
            <a:endParaRPr lang="et-EE" sz="2400" dirty="0"/>
          </a:p>
          <a:p>
            <a:pPr lvl="1"/>
            <a:r>
              <a:rPr lang="et-EE" u="sng" dirty="0">
                <a:hlinkClick r:id="rId6"/>
              </a:rPr>
              <a:t>https://www.tehnopol.ee/innovatsiooniakadeemia-alustas-tood-3/</a:t>
            </a:r>
            <a:endParaRPr lang="et-EE" sz="2400" dirty="0"/>
          </a:p>
          <a:p>
            <a:pPr lvl="1"/>
            <a:r>
              <a:rPr lang="et-EE" u="sng" dirty="0">
                <a:hlinkClick r:id="rId7"/>
              </a:rPr>
              <a:t>https://www.eas.ee/alustav/tootearendus/toote-ja-teenusearendus/</a:t>
            </a:r>
            <a:endParaRPr lang="et-EE" sz="2400" dirty="0"/>
          </a:p>
          <a:p>
            <a:pPr lvl="1"/>
            <a:r>
              <a:rPr lang="et-EE" u="sng" dirty="0">
                <a:hlinkClick r:id="rId8"/>
              </a:rPr>
              <a:t>https://www.looveesti.ee/arenda-ettevotet/tootearendus/</a:t>
            </a:r>
            <a:endParaRPr lang="et-EE" sz="2400" dirty="0"/>
          </a:p>
          <a:p>
            <a:pPr lvl="1"/>
            <a:r>
              <a:rPr lang="et-EE" u="sng" dirty="0">
                <a:hlinkClick r:id="rId9"/>
              </a:rPr>
              <a:t>https://www.heak.ee/</a:t>
            </a:r>
            <a:endParaRPr lang="et-EE" sz="2400" dirty="0"/>
          </a:p>
          <a:p>
            <a:pPr lvl="1"/>
            <a:r>
              <a:rPr lang="et-EE" dirty="0"/>
              <a:t>Harku valla ettevõtete mentorprogramm + preemiafond</a:t>
            </a:r>
            <a:r>
              <a:rPr lang="et-EE" dirty="0" smtClean="0"/>
              <a:t>?!</a:t>
            </a:r>
          </a:p>
          <a:p>
            <a:pPr lvl="1"/>
            <a:r>
              <a:rPr lang="et-EE" sz="2500" dirty="0" smtClean="0"/>
              <a:t>Osaleb ka Harku valla Rannamõisa Ettevõtlike naiste klubi</a:t>
            </a:r>
            <a:endParaRPr lang="et-EE" sz="2500" dirty="0"/>
          </a:p>
          <a:p>
            <a:r>
              <a:rPr lang="et-EE" sz="2600" b="1" dirty="0" smtClean="0"/>
              <a:t>Arutelu</a:t>
            </a:r>
            <a:r>
              <a:rPr lang="et-EE" sz="2600" dirty="0" smtClean="0"/>
              <a:t>: kas me võiksime kutsuda korra kvartalis arutelule Harku valla volikogu erinevate komisjonide esindajaid </a:t>
            </a:r>
            <a:r>
              <a:rPr lang="et-EE" sz="2800" dirty="0"/>
              <a:t>(ajaline plaan 15 min</a:t>
            </a:r>
            <a:r>
              <a:rPr lang="et-EE" sz="2800" dirty="0" smtClean="0"/>
              <a:t>)</a:t>
            </a:r>
            <a:endParaRPr lang="et-EE" sz="2600" dirty="0" smtClean="0"/>
          </a:p>
          <a:p>
            <a:pPr lvl="1"/>
            <a:r>
              <a:rPr lang="et-EE" sz="2400" dirty="0" smtClean="0"/>
              <a:t>Infoliikumise vajadused, võimalused</a:t>
            </a:r>
          </a:p>
          <a:p>
            <a:pPr lvl="1"/>
            <a:r>
              <a:rPr lang="et-EE" sz="2400" dirty="0" smtClean="0"/>
              <a:t>Kvaliteetsem sisend ning tagasiside</a:t>
            </a:r>
          </a:p>
          <a:p>
            <a:pPr lvl="1"/>
            <a:r>
              <a:rPr lang="et-EE" sz="2400" dirty="0" smtClean="0"/>
              <a:t>Reaalne tunnetus liikmeskonna ja kogukonna vahel</a:t>
            </a:r>
            <a:endParaRPr lang="et-EE" sz="2400" dirty="0"/>
          </a:p>
          <a:p>
            <a:r>
              <a:rPr lang="et-EE" sz="2200" b="1" dirty="0" smtClean="0"/>
              <a:t>Vaba mikrofon/inforing </a:t>
            </a:r>
            <a:r>
              <a:rPr lang="et-EE" sz="2200" dirty="0" smtClean="0"/>
              <a:t>(ajaline plaan 20 min)</a:t>
            </a:r>
          </a:p>
          <a:p>
            <a:pPr lvl="1"/>
            <a:r>
              <a:rPr lang="et-EE" sz="2200" dirty="0" smtClean="0"/>
              <a:t>Info: </a:t>
            </a:r>
            <a:r>
              <a:rPr lang="et-EE" sz="2200" dirty="0"/>
              <a:t>arengukavade koolitus: </a:t>
            </a:r>
            <a:r>
              <a:rPr lang="et-EE" sz="2200" dirty="0">
                <a:hlinkClick r:id="rId10"/>
              </a:rPr>
              <a:t>https://ois.emu.ee/pls/ois/!tere.tulemast?leht=OK.AY.VP&amp;id_ay_programm=9142&amp;id_ay_toimumine=11824&amp;systeemi_seaded=3,1,12,1</a:t>
            </a:r>
            <a:r>
              <a:rPr lang="et-EE" sz="2200" dirty="0" smtClean="0"/>
              <a:t>,</a:t>
            </a:r>
          </a:p>
          <a:p>
            <a:pPr marL="457200" lvl="1" indent="0">
              <a:buNone/>
            </a:pPr>
            <a:endParaRPr lang="et-EE" dirty="0" smtClean="0"/>
          </a:p>
          <a:p>
            <a:pPr marL="457200" lvl="1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9143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Osalejad: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89212" y="1372006"/>
            <a:ext cx="8915400" cy="4803819"/>
          </a:xfrm>
        </p:spPr>
        <p:txBody>
          <a:bodyPr>
            <a:normAutofit/>
          </a:bodyPr>
          <a:lstStyle/>
          <a:p>
            <a:r>
              <a:rPr lang="et-EE" sz="1600" b="1" dirty="0" smtClean="0">
                <a:solidFill>
                  <a:schemeClr val="tx1"/>
                </a:solidFill>
              </a:rPr>
              <a:t>Harku: </a:t>
            </a:r>
            <a:r>
              <a:rPr lang="et-EE" sz="1600" dirty="0" smtClean="0">
                <a:solidFill>
                  <a:schemeClr val="tx1"/>
                </a:solidFill>
              </a:rPr>
              <a:t>Galina </a:t>
            </a:r>
            <a:r>
              <a:rPr lang="et-EE" sz="1600" dirty="0" err="1" smtClean="0">
                <a:solidFill>
                  <a:schemeClr val="tx1"/>
                </a:solidFill>
              </a:rPr>
              <a:t>Kostõleva</a:t>
            </a:r>
            <a:r>
              <a:rPr lang="et-EE" sz="1600" dirty="0" smtClean="0">
                <a:solidFill>
                  <a:schemeClr val="tx1"/>
                </a:solidFill>
              </a:rPr>
              <a:t>, Lembi </a:t>
            </a:r>
            <a:r>
              <a:rPr lang="et-EE" sz="1600" dirty="0" err="1" smtClean="0">
                <a:solidFill>
                  <a:schemeClr val="tx1"/>
                </a:solidFill>
              </a:rPr>
              <a:t>Oper</a:t>
            </a:r>
            <a:r>
              <a:rPr lang="et-EE" sz="1600" dirty="0" smtClean="0">
                <a:solidFill>
                  <a:schemeClr val="tx1"/>
                </a:solidFill>
              </a:rPr>
              <a:t>, Tiiu Kask;</a:t>
            </a:r>
            <a:r>
              <a:rPr lang="et-EE" sz="1600" b="1" dirty="0" smtClean="0">
                <a:solidFill>
                  <a:schemeClr val="tx1"/>
                </a:solidFill>
              </a:rPr>
              <a:t> Tabasalu selts: </a:t>
            </a:r>
            <a:r>
              <a:rPr lang="et-EE" sz="1600" dirty="0" err="1" smtClean="0">
                <a:solidFill>
                  <a:schemeClr val="tx1"/>
                </a:solidFill>
              </a:rPr>
              <a:t>Helikar</a:t>
            </a:r>
            <a:r>
              <a:rPr lang="et-EE" sz="1600" dirty="0" smtClean="0">
                <a:solidFill>
                  <a:schemeClr val="tx1"/>
                </a:solidFill>
              </a:rPr>
              <a:t> </a:t>
            </a:r>
            <a:r>
              <a:rPr lang="et-EE" sz="1600" dirty="0" err="1" smtClean="0">
                <a:solidFill>
                  <a:schemeClr val="tx1"/>
                </a:solidFill>
              </a:rPr>
              <a:t>Õepa</a:t>
            </a:r>
            <a:r>
              <a:rPr lang="et-EE" sz="1600" dirty="0" smtClean="0">
                <a:solidFill>
                  <a:schemeClr val="tx1"/>
                </a:solidFill>
              </a:rPr>
              <a:t>, Viigi Saksakulm;</a:t>
            </a:r>
            <a:r>
              <a:rPr lang="et-EE" sz="1600" b="1" dirty="0" smtClean="0">
                <a:solidFill>
                  <a:schemeClr val="tx1"/>
                </a:solidFill>
              </a:rPr>
              <a:t> Munakivi tee selts: </a:t>
            </a:r>
            <a:r>
              <a:rPr lang="et-EE" sz="1600" dirty="0" smtClean="0">
                <a:solidFill>
                  <a:schemeClr val="tx1"/>
                </a:solidFill>
              </a:rPr>
              <a:t>Ago Lepp; </a:t>
            </a:r>
            <a:r>
              <a:rPr lang="et-EE" sz="1600" b="1" dirty="0" smtClean="0">
                <a:solidFill>
                  <a:schemeClr val="tx1"/>
                </a:solidFill>
              </a:rPr>
              <a:t>Kasevälja selts: </a:t>
            </a:r>
            <a:r>
              <a:rPr lang="et-EE" sz="1600" dirty="0" smtClean="0">
                <a:solidFill>
                  <a:schemeClr val="tx1"/>
                </a:solidFill>
              </a:rPr>
              <a:t>Raul Leemets; </a:t>
            </a:r>
            <a:r>
              <a:rPr lang="et-EE" sz="1600" b="1" dirty="0" smtClean="0">
                <a:solidFill>
                  <a:schemeClr val="tx1"/>
                </a:solidFill>
              </a:rPr>
              <a:t>Harkujärve Kiriku selts: </a:t>
            </a:r>
            <a:r>
              <a:rPr lang="et-EE" sz="1600" dirty="0" smtClean="0">
                <a:solidFill>
                  <a:schemeClr val="tx1"/>
                </a:solidFill>
              </a:rPr>
              <a:t>Avo </a:t>
            </a:r>
            <a:r>
              <a:rPr lang="et-EE" sz="1600" dirty="0" err="1" smtClean="0">
                <a:solidFill>
                  <a:schemeClr val="tx1"/>
                </a:solidFill>
              </a:rPr>
              <a:t>Üprus</a:t>
            </a:r>
            <a:r>
              <a:rPr lang="et-EE" sz="1600" dirty="0" smtClean="0">
                <a:solidFill>
                  <a:schemeClr val="tx1"/>
                </a:solidFill>
              </a:rPr>
              <a:t>; </a:t>
            </a:r>
            <a:r>
              <a:rPr lang="et-EE" sz="1600" b="1" dirty="0" smtClean="0">
                <a:solidFill>
                  <a:schemeClr val="tx1"/>
                </a:solidFill>
              </a:rPr>
              <a:t>Harkujärve kogudus: </a:t>
            </a:r>
            <a:r>
              <a:rPr lang="et-EE" sz="1600" dirty="0" smtClean="0">
                <a:solidFill>
                  <a:schemeClr val="tx1"/>
                </a:solidFill>
              </a:rPr>
              <a:t>Hando </a:t>
            </a:r>
            <a:r>
              <a:rPr lang="et-EE" sz="1600" dirty="0" err="1" smtClean="0">
                <a:solidFill>
                  <a:schemeClr val="tx1"/>
                </a:solidFill>
              </a:rPr>
              <a:t>Laanet</a:t>
            </a:r>
            <a:r>
              <a:rPr lang="et-EE" sz="1600" dirty="0" smtClean="0">
                <a:solidFill>
                  <a:schemeClr val="tx1"/>
                </a:solidFill>
              </a:rPr>
              <a:t>; </a:t>
            </a:r>
            <a:r>
              <a:rPr lang="et-EE" sz="1600" b="1" dirty="0" err="1" smtClean="0">
                <a:solidFill>
                  <a:schemeClr val="tx1"/>
                </a:solidFill>
              </a:rPr>
              <a:t>Alasniidu</a:t>
            </a:r>
            <a:r>
              <a:rPr lang="et-EE" sz="1600" b="1" dirty="0" smtClean="0">
                <a:solidFill>
                  <a:schemeClr val="tx1"/>
                </a:solidFill>
              </a:rPr>
              <a:t> selts: </a:t>
            </a:r>
            <a:r>
              <a:rPr lang="et-EE" sz="1600" dirty="0" smtClean="0">
                <a:solidFill>
                  <a:schemeClr val="tx1"/>
                </a:solidFill>
              </a:rPr>
              <a:t>Indrek Anepaio;</a:t>
            </a:r>
            <a:r>
              <a:rPr lang="et-EE" sz="1600" b="1" dirty="0" smtClean="0">
                <a:solidFill>
                  <a:schemeClr val="tx1"/>
                </a:solidFill>
              </a:rPr>
              <a:t> </a:t>
            </a:r>
            <a:r>
              <a:rPr lang="et-EE" sz="1600" b="1" dirty="0" err="1" smtClean="0">
                <a:solidFill>
                  <a:schemeClr val="tx1"/>
                </a:solidFill>
              </a:rPr>
              <a:t>Muraste</a:t>
            </a:r>
            <a:r>
              <a:rPr lang="et-EE" sz="1600" b="1" dirty="0" smtClean="0">
                <a:solidFill>
                  <a:schemeClr val="tx1"/>
                </a:solidFill>
              </a:rPr>
              <a:t> külaselts: </a:t>
            </a:r>
            <a:r>
              <a:rPr lang="et-EE" sz="1600" dirty="0" smtClean="0">
                <a:solidFill>
                  <a:schemeClr val="tx1"/>
                </a:solidFill>
              </a:rPr>
              <a:t>Aule Kikas, Evelin Tiirik, Andrus Saliste; </a:t>
            </a:r>
            <a:r>
              <a:rPr lang="et-EE" sz="1600" b="1" dirty="0" smtClean="0">
                <a:solidFill>
                  <a:schemeClr val="tx1"/>
                </a:solidFill>
              </a:rPr>
              <a:t>Harku vallavalitsus:</a:t>
            </a:r>
            <a:r>
              <a:rPr lang="et-EE" sz="1600" dirty="0" smtClean="0">
                <a:solidFill>
                  <a:schemeClr val="tx1"/>
                </a:solidFill>
              </a:rPr>
              <a:t> </a:t>
            </a:r>
            <a:r>
              <a:rPr lang="et-EE" sz="1600" dirty="0" err="1" smtClean="0">
                <a:solidFill>
                  <a:schemeClr val="tx1"/>
                </a:solidFill>
              </a:rPr>
              <a:t>Rando</a:t>
            </a:r>
            <a:r>
              <a:rPr lang="et-EE" sz="1600" dirty="0" smtClean="0">
                <a:solidFill>
                  <a:schemeClr val="tx1"/>
                </a:solidFill>
              </a:rPr>
              <a:t> Lai; </a:t>
            </a:r>
            <a:r>
              <a:rPr lang="et-EE" sz="1600" b="1" dirty="0" smtClean="0">
                <a:solidFill>
                  <a:schemeClr val="tx1"/>
                </a:solidFill>
              </a:rPr>
              <a:t>Rannamõisa ettevõtlike naiste klubi: </a:t>
            </a:r>
            <a:r>
              <a:rPr lang="et-EE" sz="1600" dirty="0" smtClean="0">
                <a:solidFill>
                  <a:schemeClr val="tx1"/>
                </a:solidFill>
              </a:rPr>
              <a:t>Sirje Lehtmaa, Siiri Martin</a:t>
            </a:r>
          </a:p>
          <a:p>
            <a:r>
              <a:rPr lang="et-EE" sz="1600" b="1" dirty="0" smtClean="0">
                <a:solidFill>
                  <a:schemeClr val="tx1"/>
                </a:solidFill>
              </a:rPr>
              <a:t>Koosolekut juhtis: </a:t>
            </a:r>
            <a:r>
              <a:rPr lang="et-EE" sz="1600" dirty="0" smtClean="0">
                <a:solidFill>
                  <a:schemeClr val="tx1"/>
                </a:solidFill>
              </a:rPr>
              <a:t>Andrus Saliste; </a:t>
            </a:r>
            <a:r>
              <a:rPr lang="et-EE" sz="1600" b="1" dirty="0" smtClean="0">
                <a:solidFill>
                  <a:schemeClr val="tx1"/>
                </a:solidFill>
              </a:rPr>
              <a:t>protokollis:</a:t>
            </a:r>
            <a:r>
              <a:rPr lang="et-EE" sz="1600" dirty="0" smtClean="0">
                <a:solidFill>
                  <a:schemeClr val="tx1"/>
                </a:solidFill>
              </a:rPr>
              <a:t> Aule Kikas</a:t>
            </a:r>
          </a:p>
          <a:p>
            <a:r>
              <a:rPr lang="et-EE" sz="1600" dirty="0" smtClean="0">
                <a:solidFill>
                  <a:schemeClr val="tx1"/>
                </a:solidFill>
              </a:rPr>
              <a:t>Täname </a:t>
            </a:r>
            <a:r>
              <a:rPr lang="et-EE" sz="1600" b="1" dirty="0" smtClean="0">
                <a:solidFill>
                  <a:schemeClr val="tx1"/>
                </a:solidFill>
              </a:rPr>
              <a:t>Rebaseonu.ee</a:t>
            </a:r>
            <a:r>
              <a:rPr lang="et-EE" sz="1600" dirty="0" smtClean="0">
                <a:solidFill>
                  <a:schemeClr val="tx1"/>
                </a:solidFill>
              </a:rPr>
              <a:t> väga maitsva suupiste eest!</a:t>
            </a:r>
            <a:endParaRPr lang="et-EE" sz="1600" dirty="0" smtClean="0"/>
          </a:p>
          <a:p>
            <a:pPr marL="457200" lvl="1" indent="0">
              <a:buNone/>
            </a:pPr>
            <a:endParaRPr lang="et-EE" dirty="0" smtClean="0"/>
          </a:p>
          <a:p>
            <a:pPr marL="457200" lvl="1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5599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Aruteluteemade kokkuvõte: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89212" y="1372006"/>
            <a:ext cx="8915400" cy="4803819"/>
          </a:xfrm>
        </p:spPr>
        <p:txBody>
          <a:bodyPr>
            <a:normAutofit fontScale="92500" lnSpcReduction="20000"/>
          </a:bodyPr>
          <a:lstStyle/>
          <a:p>
            <a:r>
              <a:rPr lang="et-EE" sz="1600" b="1" dirty="0"/>
              <a:t>Raamatukogu</a:t>
            </a:r>
            <a:r>
              <a:rPr lang="et-EE" sz="1600" dirty="0"/>
              <a:t> </a:t>
            </a:r>
            <a:r>
              <a:rPr lang="et-EE" sz="1600" dirty="0" smtClean="0"/>
              <a:t>juhataja </a:t>
            </a:r>
            <a:r>
              <a:rPr lang="et-EE" sz="1600" dirty="0"/>
              <a:t>tegi ülevaate Harku aleviku raamatukogu </a:t>
            </a:r>
            <a:r>
              <a:rPr lang="et-EE" sz="1600" dirty="0" smtClean="0"/>
              <a:t>tegevustest</a:t>
            </a:r>
            <a:r>
              <a:rPr lang="et-EE" sz="1600" dirty="0"/>
              <a:t>. </a:t>
            </a:r>
            <a:r>
              <a:rPr lang="et-EE" sz="1600" dirty="0" smtClean="0"/>
              <a:t>Väga hea meel oli, et Ümarlaud leidis tee Harkusse. Ei tunnetata väga </a:t>
            </a:r>
            <a:r>
              <a:rPr lang="et-EE" sz="1600" dirty="0" smtClean="0"/>
              <a:t>tugevalt ühisosa valla ülejäänud piirkonnaga, </a:t>
            </a:r>
            <a:r>
              <a:rPr lang="et-EE" sz="1600" dirty="0" smtClean="0"/>
              <a:t>põhjuseks eraldatus ja kaugus valla </a:t>
            </a:r>
            <a:r>
              <a:rPr lang="et-EE" sz="1600" dirty="0" smtClean="0"/>
              <a:t>põhilisest </a:t>
            </a:r>
            <a:r>
              <a:rPr lang="et-EE" sz="1600" dirty="0" smtClean="0"/>
              <a:t>tuiksoonest (Rannamõisa-Klooga mnt suund). </a:t>
            </a:r>
            <a:r>
              <a:rPr lang="et-EE" sz="1600" dirty="0" smtClean="0"/>
              <a:t>Kurb muutus oli </a:t>
            </a:r>
            <a:r>
              <a:rPr lang="et-EE" sz="1600" dirty="0" err="1" smtClean="0"/>
              <a:t>noortetoa</a:t>
            </a:r>
            <a:r>
              <a:rPr lang="et-EE" sz="1600" dirty="0" smtClean="0"/>
              <a:t> sulgemine aga õnneks on tulnud asemele Skautide koondus. Räägiti lugemusest </a:t>
            </a:r>
            <a:r>
              <a:rPr lang="et-EE" sz="1600" dirty="0" smtClean="0"/>
              <a:t>ja raamatukogu </a:t>
            </a:r>
            <a:r>
              <a:rPr lang="et-EE" sz="1600" dirty="0"/>
              <a:t>rollist kogukonna keskusena.  Teemana tõusetus maha kantud raamatute edasine kasutus, seda võiks kasutada kogukonnakeskused/ seltsimajad. </a:t>
            </a:r>
            <a:r>
              <a:rPr lang="et-EE" sz="1600" dirty="0" smtClean="0"/>
              <a:t>Küsiti ka, kas raamatukogu arengukavas on käsitletud piirkonna arengut ka laiemalt kui vaid raamatukogu spetsiifika – laiem vaade/kaasatus on vast muutumas kui 20</a:t>
            </a:r>
            <a:r>
              <a:rPr lang="et-EE" sz="1600" dirty="0"/>
              <a:t>. juunil on Harku </a:t>
            </a:r>
            <a:r>
              <a:rPr lang="et-EE" sz="1600" dirty="0" smtClean="0"/>
              <a:t>aleviku seltsi </a:t>
            </a:r>
            <a:r>
              <a:rPr lang="et-EE" sz="1600" dirty="0"/>
              <a:t>asutamise koosolek. Kogukond on ärkamas. </a:t>
            </a:r>
            <a:endParaRPr lang="et-EE" sz="1600" dirty="0" smtClean="0"/>
          </a:p>
          <a:p>
            <a:r>
              <a:rPr lang="et-EE" sz="1600" dirty="0" smtClean="0"/>
              <a:t> </a:t>
            </a:r>
            <a:r>
              <a:rPr lang="et-EE" sz="1600" b="1" dirty="0" err="1" smtClean="0"/>
              <a:t>Rando</a:t>
            </a:r>
            <a:r>
              <a:rPr lang="et-EE" sz="1600" b="1" dirty="0" smtClean="0"/>
              <a:t> Lai </a:t>
            </a:r>
            <a:r>
              <a:rPr lang="et-EE" sz="1600" dirty="0" smtClean="0"/>
              <a:t>poolt esitlus projektide rahastamise võimalustest, kitsaskohtadest </a:t>
            </a:r>
            <a:r>
              <a:rPr lang="et-EE" sz="1600" dirty="0" smtClean="0"/>
              <a:t>ni</a:t>
            </a:r>
            <a:r>
              <a:rPr lang="et-EE" sz="1600" dirty="0" smtClean="0"/>
              <a:t>ng </a:t>
            </a:r>
            <a:r>
              <a:rPr lang="et-EE" sz="1600" dirty="0" smtClean="0"/>
              <a:t>soovitustest. Eraldi slaidina.</a:t>
            </a:r>
          </a:p>
          <a:p>
            <a:r>
              <a:rPr lang="et-EE" sz="1600" b="1" dirty="0"/>
              <a:t>Ettevõtlikkuse ja innustamise labor Harku valda</a:t>
            </a:r>
            <a:r>
              <a:rPr lang="et-EE" sz="1600" b="1" dirty="0" smtClean="0"/>
              <a:t>? </a:t>
            </a:r>
            <a:r>
              <a:rPr lang="et-EE" sz="1600" dirty="0"/>
              <a:t>Andrus tutvustas ideed luua meie valda ettevõtlikkuse ja innustamise labor. Ettevõtlikkuse areng saab alguse koolist ja aktiivsest kogukonnast</a:t>
            </a:r>
            <a:r>
              <a:rPr lang="et-EE" sz="1600" dirty="0" smtClean="0"/>
              <a:t>. Mõte </a:t>
            </a:r>
            <a:r>
              <a:rPr lang="et-EE" sz="1600" dirty="0"/>
              <a:t>on koondada valdkonnaspetsialiste, kes oleksid valmis olema mentoriteks alustajatele seltsidele, </a:t>
            </a:r>
            <a:r>
              <a:rPr lang="et-EE" sz="1600" dirty="0" smtClean="0"/>
              <a:t>ettevõtjatele, noortele ettevõtlusest huvitatutele. </a:t>
            </a:r>
            <a:r>
              <a:rPr lang="et-EE" sz="1600" dirty="0" smtClean="0"/>
              <a:t>Hea meel on, et meie vallas on ettevõtlike naiste klubi – Rannamõisa Ettevõtlike naiste klubi, kes ennast ka tutvustas ja on valmis kaasa tulema ning võimalusi looma. Kokkuleppeliselt koondab Andrus Saliste panustada tahtvate soovid ja kontaktid (tähtajaga 01 august 2018: palun saata soov </a:t>
            </a:r>
            <a:r>
              <a:rPr lang="et-EE" sz="1600" dirty="0" smtClean="0">
                <a:hlinkClick r:id="rId2"/>
              </a:rPr>
              <a:t>asaliste@Hotmail.com</a:t>
            </a:r>
            <a:r>
              <a:rPr lang="et-EE" sz="1600" dirty="0" smtClean="0"/>
              <a:t> ja täpsustavad küsimused 5068602). Kaasame ka teemapõhisele kohtumisele Harku valla </a:t>
            </a:r>
            <a:r>
              <a:rPr lang="et-EE" sz="1600" dirty="0" err="1" smtClean="0"/>
              <a:t>noortevolikogu</a:t>
            </a:r>
            <a:r>
              <a:rPr lang="et-EE" sz="1600" dirty="0" smtClean="0"/>
              <a:t> esindajad ning ettevõtlusõppe eestvedajad Harku valla koolidest.</a:t>
            </a:r>
            <a:endParaRPr lang="et-EE" sz="1600" dirty="0"/>
          </a:p>
          <a:p>
            <a:endParaRPr lang="et-EE" sz="1600" dirty="0" smtClean="0"/>
          </a:p>
          <a:p>
            <a:endParaRPr lang="et-EE" sz="1600" dirty="0"/>
          </a:p>
          <a:p>
            <a:pPr marL="457200" lvl="1" indent="0">
              <a:buNone/>
            </a:pPr>
            <a:endParaRPr lang="et-EE" dirty="0" smtClean="0"/>
          </a:p>
          <a:p>
            <a:pPr marL="457200" lvl="1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36608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Aruteluteemad: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589212" y="1372006"/>
            <a:ext cx="8915400" cy="4803819"/>
          </a:xfrm>
        </p:spPr>
        <p:txBody>
          <a:bodyPr>
            <a:normAutofit/>
          </a:bodyPr>
          <a:lstStyle/>
          <a:p>
            <a:r>
              <a:rPr lang="et-EE" sz="1600" b="1" dirty="0"/>
              <a:t>Idee: valdkonna ametnikke kutsuda kohtuma</a:t>
            </a:r>
            <a:r>
              <a:rPr lang="et-EE" sz="1600" dirty="0"/>
              <a:t>, teha </a:t>
            </a:r>
            <a:r>
              <a:rPr lang="et-EE" sz="1600" dirty="0" smtClean="0"/>
              <a:t>ettepanekud piirkondlike </a:t>
            </a:r>
            <a:r>
              <a:rPr lang="et-EE" sz="1600" dirty="0"/>
              <a:t>ja </a:t>
            </a:r>
            <a:r>
              <a:rPr lang="et-EE" sz="1600" dirty="0" smtClean="0"/>
              <a:t>teemapõhiste kohtumiste aruteludesse ka volikogu/komisjonide </a:t>
            </a:r>
            <a:r>
              <a:rPr lang="et-EE" sz="1600" dirty="0"/>
              <a:t>liikmeid </a:t>
            </a:r>
            <a:r>
              <a:rPr lang="et-EE" sz="1600" dirty="0" smtClean="0"/>
              <a:t>ning vastava valdkonna ametnikke kaasata. Lisaks teha </a:t>
            </a:r>
            <a:r>
              <a:rPr lang="et-EE" sz="1600" dirty="0"/>
              <a:t>ettepanekud volikogu istungite </a:t>
            </a:r>
            <a:r>
              <a:rPr lang="et-EE" sz="1600" dirty="0" smtClean="0"/>
              <a:t>liikumiseks valla erinevatesse piirkondadesse – eesmärk saavutada kohalik tunnetus paremini ja kohalolek valla mõistes laiemalt – kindlasti saab siis ka fokusseerida vastava piirkonna teemasid täpsemalt.   </a:t>
            </a:r>
            <a:endParaRPr lang="et-EE" sz="1600" dirty="0"/>
          </a:p>
          <a:p>
            <a:r>
              <a:rPr lang="et-EE" sz="1600" dirty="0" smtClean="0"/>
              <a:t> </a:t>
            </a:r>
            <a:r>
              <a:rPr lang="et-EE" sz="1600" b="1" dirty="0" smtClean="0"/>
              <a:t>Lisamärkusena sai kiita valla muutunud kommunikatsioon</a:t>
            </a:r>
            <a:r>
              <a:rPr lang="et-EE" sz="1600" dirty="0" smtClean="0"/>
              <a:t>. On suurenenud teavituste hulk ja väga hea alguse on saanud ka infovälja kaasamine, järgmisel korral tehakse ettepanek kaasata ka Harku valla elanike grupi </a:t>
            </a:r>
            <a:r>
              <a:rPr lang="et-EE" sz="1600" dirty="0" err="1" smtClean="0"/>
              <a:t>adminnid</a:t>
            </a:r>
            <a:r>
              <a:rPr lang="et-EE" sz="1600" dirty="0" smtClean="0"/>
              <a:t>.</a:t>
            </a:r>
          </a:p>
          <a:p>
            <a:r>
              <a:rPr lang="et-EE" sz="1600" b="1" dirty="0" smtClean="0"/>
              <a:t>Järgmine Ümarlaud august 2018 – teemade osas palun eelnevalt teavitada asaliste@Hotmail.com</a:t>
            </a:r>
            <a:endParaRPr lang="et-EE" sz="1600" dirty="0"/>
          </a:p>
          <a:p>
            <a:endParaRPr lang="et-EE" sz="1600" dirty="0" smtClean="0"/>
          </a:p>
          <a:p>
            <a:endParaRPr lang="et-EE" sz="1600" dirty="0"/>
          </a:p>
          <a:p>
            <a:pPr marL="457200" lvl="1" indent="0">
              <a:buNone/>
            </a:pPr>
            <a:endParaRPr lang="et-EE" dirty="0" smtClean="0"/>
          </a:p>
          <a:p>
            <a:pPr marL="457200" lvl="1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69634765"/>
      </p:ext>
    </p:extLst>
  </p:cSld>
  <p:clrMapOvr>
    <a:masterClrMapping/>
  </p:clrMapOvr>
</p:sld>
</file>

<file path=ppt/theme/theme1.xml><?xml version="1.0" encoding="utf-8"?>
<a:theme xmlns:a="http://schemas.openxmlformats.org/drawingml/2006/main" name="Rohukõrred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1736</TotalTime>
  <Words>679</Words>
  <Application>Microsoft Office PowerPoint</Application>
  <PresentationFormat>Laiekraan</PresentationFormat>
  <Paragraphs>42</Paragraphs>
  <Slides>5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Rohukõrred</vt:lpstr>
      <vt:lpstr>Vabaühenduste Ümarlaud</vt:lpstr>
      <vt:lpstr>Aruteluteemad:</vt:lpstr>
      <vt:lpstr>Osalejad:</vt:lpstr>
      <vt:lpstr>Aruteluteemade kokkuvõte:</vt:lpstr>
      <vt:lpstr>Aruteluteemad: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Vabaühenduste Ümarlaud</dc:title>
  <dc:creator>Andrus Saliste</dc:creator>
  <cp:lastModifiedBy>Andrus Saliste</cp:lastModifiedBy>
  <cp:revision>20</cp:revision>
  <dcterms:created xsi:type="dcterms:W3CDTF">2018-04-24T13:29:12Z</dcterms:created>
  <dcterms:modified xsi:type="dcterms:W3CDTF">2018-06-22T08:30:55Z</dcterms:modified>
</cp:coreProperties>
</file>