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63" r:id="rId3"/>
    <p:sldId id="430" r:id="rId4"/>
    <p:sldId id="432" r:id="rId5"/>
    <p:sldId id="454" r:id="rId6"/>
    <p:sldId id="455" r:id="rId7"/>
    <p:sldId id="433" r:id="rId8"/>
    <p:sldId id="464" r:id="rId9"/>
    <p:sldId id="456" r:id="rId10"/>
    <p:sldId id="434" r:id="rId11"/>
    <p:sldId id="463" r:id="rId12"/>
    <p:sldId id="435" r:id="rId13"/>
    <p:sldId id="460" r:id="rId14"/>
    <p:sldId id="465" r:id="rId15"/>
    <p:sldId id="461" r:id="rId16"/>
    <p:sldId id="437" r:id="rId17"/>
    <p:sldId id="450" r:id="rId18"/>
    <p:sldId id="451" r:id="rId19"/>
    <p:sldId id="452" r:id="rId20"/>
    <p:sldId id="453" r:id="rId21"/>
    <p:sldId id="438" r:id="rId22"/>
    <p:sldId id="442" r:id="rId23"/>
    <p:sldId id="443" r:id="rId24"/>
    <p:sldId id="444" r:id="rId25"/>
    <p:sldId id="445" r:id="rId26"/>
    <p:sldId id="446" r:id="rId27"/>
    <p:sldId id="439" r:id="rId28"/>
    <p:sldId id="449" r:id="rId29"/>
    <p:sldId id="457" r:id="rId30"/>
    <p:sldId id="352" r:id="rId31"/>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C34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29" autoAdjust="0"/>
    <p:restoredTop sz="94629" autoAdjust="0"/>
  </p:normalViewPr>
  <p:slideViewPr>
    <p:cSldViewPr>
      <p:cViewPr varScale="1">
        <p:scale>
          <a:sx n="68" d="100"/>
          <a:sy n="68" d="100"/>
        </p:scale>
        <p:origin x="162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E9AB1D-1154-4761-B9F4-A19C8AAE2DCC}" type="datetimeFigureOut">
              <a:rPr lang="et-EE" smtClean="0"/>
              <a:t>28.11.2017</a:t>
            </a:fld>
            <a:endParaRPr lang="et-E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877F54-C269-4DCA-B34C-5CC8EA3B284D}" type="slidenum">
              <a:rPr lang="et-EE" smtClean="0"/>
              <a:t>‹#›</a:t>
            </a:fld>
            <a:endParaRPr lang="et-EE"/>
          </a:p>
        </p:txBody>
      </p:sp>
    </p:spTree>
    <p:extLst>
      <p:ext uri="{BB962C8B-B14F-4D97-AF65-F5344CB8AC3E}">
        <p14:creationId xmlns:p14="http://schemas.microsoft.com/office/powerpoint/2010/main" val="4169514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1800"/>
            </a:lvl1pPr>
            <a:lvl2pPr marL="742950" indent="-285750">
              <a:buClr>
                <a:srgbClr val="8C348B"/>
              </a:buClr>
              <a:buSzPct val="100000"/>
              <a:buFont typeface="Arial" panose="020B0604020202020204" pitchFamily="34" charset="0"/>
              <a:buChar char="•"/>
              <a:defRPr sz="1600"/>
            </a:lvl2pPr>
            <a:lvl3pPr marL="1143000" indent="-228600">
              <a:buClr>
                <a:srgbClr val="8C348B"/>
              </a:buClr>
              <a:buSzPct val="100000"/>
              <a:buFont typeface="Courier New" panose="02070309020205020404" pitchFamily="49" charset="0"/>
              <a:buChar char="o"/>
              <a:defRPr sz="1400"/>
            </a:lvl3pPr>
            <a:lvl4pPr marL="1600200" indent="-228600">
              <a:buClr>
                <a:srgbClr val="8C348B"/>
              </a:buClr>
              <a:buSzPct val="100000"/>
              <a:buFont typeface="Courier New" panose="02070309020205020404" pitchFamily="49" charset="0"/>
              <a:buChar char="o"/>
              <a:defRPr sz="1300"/>
            </a:lvl4pPr>
            <a:lvl5pPr marL="2057400" indent="-228600">
              <a:buClr>
                <a:srgbClr val="8C348B"/>
              </a:buClr>
              <a:buSzPct val="100000"/>
              <a:buFont typeface="Courier New" panose="02070309020205020404" pitchFamily="49" charset="0"/>
              <a:buChar char="o"/>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84368" y="764704"/>
            <a:ext cx="792000" cy="114498"/>
          </a:xfrm>
          <a:prstGeom prst="rect">
            <a:avLst/>
          </a:prstGeom>
        </p:spPr>
      </p:pic>
      <p:sp>
        <p:nvSpPr>
          <p:cNvPr id="11" name="Title 10"/>
          <p:cNvSpPr>
            <a:spLocks noGrp="1"/>
          </p:cNvSpPr>
          <p:nvPr>
            <p:ph type="title"/>
          </p:nvPr>
        </p:nvSpPr>
        <p:spPr>
          <a:xfrm>
            <a:off x="457200" y="274638"/>
            <a:ext cx="7283152" cy="1143000"/>
          </a:xfrm>
        </p:spPr>
        <p:txBody>
          <a:bodyPr/>
          <a:lstStyle/>
          <a:p>
            <a:r>
              <a:rPr lang="en-US"/>
              <a:t>Click to edit Master title style</a:t>
            </a:r>
            <a:endParaRPr lang="et-EE"/>
          </a:p>
        </p:txBody>
      </p:sp>
      <p:sp>
        <p:nvSpPr>
          <p:cNvPr id="12" name="Date Placeholder 11"/>
          <p:cNvSpPr>
            <a:spLocks noGrp="1"/>
          </p:cNvSpPr>
          <p:nvPr>
            <p:ph type="dt" sz="half" idx="10"/>
          </p:nvPr>
        </p:nvSpPr>
        <p:spPr/>
        <p:txBody>
          <a:bodyPr/>
          <a:lstStyle/>
          <a:p>
            <a:fld id="{DD01BE57-A107-4A76-B5EE-3B2C106663EA}" type="datetime1">
              <a:rPr lang="et-EE" smtClean="0"/>
              <a:t>28.11.2017</a:t>
            </a:fld>
            <a:endParaRPr lang="et-EE"/>
          </a:p>
        </p:txBody>
      </p:sp>
      <p:sp>
        <p:nvSpPr>
          <p:cNvPr id="13" name="Footer Placeholder 12"/>
          <p:cNvSpPr>
            <a:spLocks noGrp="1"/>
          </p:cNvSpPr>
          <p:nvPr>
            <p:ph type="ftr" sz="quarter" idx="11"/>
          </p:nvPr>
        </p:nvSpPr>
        <p:spPr/>
        <p:txBody>
          <a:bodyPr/>
          <a:lstStyle/>
          <a:p>
            <a:endParaRPr lang="et-EE" dirty="0"/>
          </a:p>
        </p:txBody>
      </p:sp>
      <p:sp>
        <p:nvSpPr>
          <p:cNvPr id="16" name="Slide Number Placeholder 5"/>
          <p:cNvSpPr>
            <a:spLocks noGrp="1"/>
          </p:cNvSpPr>
          <p:nvPr>
            <p:ph type="sldNum" sz="quarter" idx="12"/>
          </p:nvPr>
        </p:nvSpPr>
        <p:spPr>
          <a:xfrm>
            <a:off x="6553200" y="6356350"/>
            <a:ext cx="2133600" cy="365125"/>
          </a:xfrm>
        </p:spPr>
        <p:txBody>
          <a:bodyPr/>
          <a:lstStyle/>
          <a:p>
            <a:fld id="{BC90D5DB-E154-457A-91AB-BA0F549CA87A}" type="slidenum">
              <a:rPr lang="et-EE" smtClean="0"/>
              <a:t>‹#›</a:t>
            </a:fld>
            <a:endParaRPr lang="et-EE"/>
          </a:p>
        </p:txBody>
      </p:sp>
    </p:spTree>
    <p:extLst>
      <p:ext uri="{BB962C8B-B14F-4D97-AF65-F5344CB8AC3E}">
        <p14:creationId xmlns:p14="http://schemas.microsoft.com/office/powerpoint/2010/main" val="268083615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492896"/>
            <a:ext cx="7772400" cy="2376264"/>
          </a:xfrm>
        </p:spPr>
        <p:txBody>
          <a:bodyPr anchor="ctr">
            <a:noAutofit/>
          </a:bodyPr>
          <a:lstStyle>
            <a:lvl1pPr algn="ctr">
              <a:defRPr sz="5100" b="1" cap="none"/>
            </a:lvl1pPr>
          </a:lstStyle>
          <a:p>
            <a:r>
              <a:rPr lang="en-US" dirty="0"/>
              <a:t>Click to edit master title style</a:t>
            </a:r>
            <a:endParaRPr lang="et-EE" dirty="0"/>
          </a:p>
        </p:txBody>
      </p:sp>
      <p:sp>
        <p:nvSpPr>
          <p:cNvPr id="4" name="Date Placeholder 3"/>
          <p:cNvSpPr>
            <a:spLocks noGrp="1"/>
          </p:cNvSpPr>
          <p:nvPr>
            <p:ph type="dt" sz="half" idx="10"/>
          </p:nvPr>
        </p:nvSpPr>
        <p:spPr/>
        <p:txBody>
          <a:bodyPr/>
          <a:lstStyle/>
          <a:p>
            <a:fld id="{15CB24B5-6252-40EA-8F65-E6FC3CDD6F26}" type="datetime1">
              <a:rPr lang="et-EE" smtClean="0"/>
              <a:t>28.11.2017</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BC90D5DB-E154-457A-91AB-BA0F549CA87A}" type="slidenum">
              <a:rPr lang="et-EE" smtClean="0"/>
              <a:t>‹#›</a:t>
            </a:fld>
            <a:endParaRPr lang="et-EE"/>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84368" y="764704"/>
            <a:ext cx="792000" cy="114498"/>
          </a:xfrm>
          <a:prstGeom prst="rect">
            <a:avLst/>
          </a:prstGeom>
        </p:spPr>
      </p:pic>
    </p:spTree>
    <p:extLst>
      <p:ext uri="{BB962C8B-B14F-4D97-AF65-F5344CB8AC3E}">
        <p14:creationId xmlns:p14="http://schemas.microsoft.com/office/powerpoint/2010/main" val="1715640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83152" cy="1143000"/>
          </a:xfrm>
        </p:spPr>
        <p:txBody>
          <a:bodyPr/>
          <a:lstStyle>
            <a:lvl1pPr>
              <a:defRPr/>
            </a:lvl1pPr>
          </a:lstStyle>
          <a:p>
            <a:r>
              <a:rPr lang="en-US"/>
              <a:t>Click to edit Master title style</a:t>
            </a:r>
            <a:endParaRPr lang="et-EE"/>
          </a:p>
        </p:txBody>
      </p:sp>
      <p:sp>
        <p:nvSpPr>
          <p:cNvPr id="7" name="Date Placeholder 6"/>
          <p:cNvSpPr>
            <a:spLocks noGrp="1"/>
          </p:cNvSpPr>
          <p:nvPr>
            <p:ph type="dt" sz="half" idx="10"/>
          </p:nvPr>
        </p:nvSpPr>
        <p:spPr/>
        <p:txBody>
          <a:bodyPr/>
          <a:lstStyle/>
          <a:p>
            <a:fld id="{B54510C5-65F8-4FE8-9F1D-998FC9C81F67}" type="datetime1">
              <a:rPr lang="et-EE" smtClean="0"/>
              <a:t>28.11.2017</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BC90D5DB-E154-457A-91AB-BA0F549CA87A}" type="slidenum">
              <a:rPr lang="et-EE" smtClean="0"/>
              <a:t>‹#›</a:t>
            </a:fld>
            <a:endParaRPr lang="et-EE"/>
          </a:p>
        </p:txBody>
      </p:sp>
      <p:sp>
        <p:nvSpPr>
          <p:cNvPr id="10" name="Text Placeholder 2"/>
          <p:cNvSpPr>
            <a:spLocks noGrp="1"/>
          </p:cNvSpPr>
          <p:nvPr>
            <p:ph type="body" idx="13"/>
          </p:nvPr>
        </p:nvSpPr>
        <p:spPr>
          <a:xfrm>
            <a:off x="467544" y="1772816"/>
            <a:ext cx="8219256" cy="4392488"/>
          </a:xfrm>
        </p:spPr>
        <p:txBody>
          <a:bodyPr anchor="t" anchorCtr="0">
            <a:normAutofit/>
          </a:bodyPr>
          <a:lstStyle>
            <a:lvl1pPr marL="0" marR="0" indent="0" algn="l" defTabSz="914400" rtl="0" eaLnBrk="1" fontAlgn="auto" latinLnBrk="0" hangingPunct="1">
              <a:lnSpc>
                <a:spcPct val="100000"/>
              </a:lnSpc>
              <a:spcBef>
                <a:spcPct val="20000"/>
              </a:spcBef>
              <a:spcAft>
                <a:spcPts val="0"/>
              </a:spcAft>
              <a:buClrTx/>
              <a:buSzTx/>
              <a:buFontTx/>
              <a:buNone/>
              <a:tabLst/>
              <a:defRPr sz="1800" b="0"/>
            </a:lvl1pPr>
            <a:lvl2pPr marL="457200" marR="0" indent="0" algn="l" defTabSz="914400" rtl="0" eaLnBrk="1" fontAlgn="auto" latinLnBrk="0" hangingPunct="1">
              <a:lnSpc>
                <a:spcPct val="100000"/>
              </a:lnSpc>
              <a:spcBef>
                <a:spcPct val="20000"/>
              </a:spcBef>
              <a:spcAft>
                <a:spcPts val="0"/>
              </a:spcAft>
              <a:buClr>
                <a:srgbClr val="8C348B"/>
              </a:buClr>
              <a:buSzTx/>
              <a:buFont typeface="Arial" panose="020B0604020202020204" pitchFamily="34" charset="0"/>
              <a:buChar char="•"/>
              <a:tabLst/>
              <a:defRPr sz="2000" b="1"/>
            </a:lvl2pPr>
            <a:lvl3pPr marL="1143000" marR="0" indent="-228600" algn="l" defTabSz="914400" rtl="0" eaLnBrk="1" fontAlgn="auto" latinLnBrk="0" hangingPunct="1">
              <a:lnSpc>
                <a:spcPct val="100000"/>
              </a:lnSpc>
              <a:spcBef>
                <a:spcPct val="20000"/>
              </a:spcBef>
              <a:spcAft>
                <a:spcPts val="0"/>
              </a:spcAft>
              <a:buClr>
                <a:srgbClr val="8C348B"/>
              </a:buClr>
              <a:buSzTx/>
              <a:buFont typeface="Courier New" panose="02070309020205020404" pitchFamily="49" charset="0"/>
              <a:buChar char="o"/>
              <a:tabLst/>
              <a:defRPr sz="1800" b="1"/>
            </a:lvl3pPr>
            <a:lvl4pPr marL="1600200" marR="0" indent="-228600" algn="l" defTabSz="914400" rtl="0" eaLnBrk="1" fontAlgn="auto" latinLnBrk="0" hangingPunct="1">
              <a:lnSpc>
                <a:spcPct val="100000"/>
              </a:lnSpc>
              <a:spcBef>
                <a:spcPct val="20000"/>
              </a:spcBef>
              <a:spcAft>
                <a:spcPts val="0"/>
              </a:spcAft>
              <a:buClr>
                <a:srgbClr val="8C348B"/>
              </a:buClr>
              <a:buSzTx/>
              <a:buFont typeface="Courier New" panose="02070309020205020404" pitchFamily="49" charset="0"/>
              <a:buChar char="o"/>
              <a:tabLst/>
              <a:defRPr sz="1600" b="1"/>
            </a:lvl4pPr>
            <a:lvl5pPr marL="2057400" marR="0" indent="-228600" algn="l" defTabSz="914400" rtl="0" eaLnBrk="1" fontAlgn="auto" latinLnBrk="0" hangingPunct="1">
              <a:lnSpc>
                <a:spcPct val="100000"/>
              </a:lnSpc>
              <a:spcBef>
                <a:spcPct val="20000"/>
              </a:spcBef>
              <a:spcAft>
                <a:spcPts val="0"/>
              </a:spcAft>
              <a:buClr>
                <a:srgbClr val="8C348B"/>
              </a:buClr>
              <a:buSzTx/>
              <a:buFont typeface="Courier New" panose="02070309020205020404" pitchFamily="49" charset="0"/>
              <a:buChar char="o"/>
              <a:tabLst/>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342900" marR="0" lvl="0" indent="-342900" algn="l" defTabSz="914400" rtl="0" eaLnBrk="1" fontAlgn="auto" latinLnBrk="0" hangingPunct="1">
              <a:lnSpc>
                <a:spcPct val="100000"/>
              </a:lnSpc>
              <a:spcBef>
                <a:spcPct val="20000"/>
              </a:spcBef>
              <a:spcAft>
                <a:spcPts val="0"/>
              </a:spcAft>
              <a:buClrTx/>
              <a:buSzTx/>
              <a:buFontTx/>
              <a:buBlip>
                <a:blip r:embed="rId2"/>
              </a:buBlip>
              <a:tabLst/>
              <a:defRPr/>
            </a:pPr>
            <a:r>
              <a:rPr kumimoji="0" lang="en-US" sz="1800" b="0" i="0" u="none" strike="noStrike" kern="1200" cap="none" spc="0" normalizeH="0" baseline="0" noProof="0">
                <a:ln>
                  <a:noFill/>
                </a:ln>
                <a:solidFill>
                  <a:prstClr val="black">
                    <a:lumMod val="65000"/>
                    <a:lumOff val="35000"/>
                  </a:prstClr>
                </a:solidFill>
                <a:effectLst/>
                <a:uLnTx/>
                <a:uFillTx/>
                <a:latin typeface="+mn-lt"/>
              </a:rPr>
              <a:t>Click to edit Master text styles</a:t>
            </a:r>
          </a:p>
          <a:p>
            <a:pPr marL="342900" marR="0" lvl="1" indent="-342900" algn="l" defTabSz="914400" rtl="0" eaLnBrk="1" fontAlgn="auto" latinLnBrk="0" hangingPunct="1">
              <a:lnSpc>
                <a:spcPct val="100000"/>
              </a:lnSpc>
              <a:spcBef>
                <a:spcPct val="20000"/>
              </a:spcBef>
              <a:spcAft>
                <a:spcPts val="0"/>
              </a:spcAft>
              <a:buClrTx/>
              <a:buSzTx/>
              <a:buFontTx/>
              <a:buBlip>
                <a:blip r:embed="rId2"/>
              </a:buBlip>
              <a:tabLst/>
              <a:defRPr/>
            </a:pPr>
            <a:r>
              <a:rPr kumimoji="0" lang="en-US" sz="1800" b="0" i="0" u="none" strike="noStrike" kern="1200" cap="none" spc="0" normalizeH="0" baseline="0" noProof="0">
                <a:ln>
                  <a:noFill/>
                </a:ln>
                <a:solidFill>
                  <a:prstClr val="black">
                    <a:lumMod val="65000"/>
                    <a:lumOff val="35000"/>
                  </a:prstClr>
                </a:solidFill>
                <a:effectLst/>
                <a:uLnTx/>
                <a:uFillTx/>
                <a:latin typeface="+mn-lt"/>
              </a:rPr>
              <a:t>Second level</a:t>
            </a:r>
          </a:p>
          <a:p>
            <a:pPr marL="342900" marR="0" lvl="2" indent="-342900" algn="l" defTabSz="914400" rtl="0" eaLnBrk="1" fontAlgn="auto" latinLnBrk="0" hangingPunct="1">
              <a:lnSpc>
                <a:spcPct val="100000"/>
              </a:lnSpc>
              <a:spcBef>
                <a:spcPct val="20000"/>
              </a:spcBef>
              <a:spcAft>
                <a:spcPts val="0"/>
              </a:spcAft>
              <a:buClrTx/>
              <a:buSzTx/>
              <a:buFontTx/>
              <a:buBlip>
                <a:blip r:embed="rId2"/>
              </a:buBlip>
              <a:tabLst/>
              <a:defRPr/>
            </a:pPr>
            <a:r>
              <a:rPr kumimoji="0" lang="en-US" sz="1800" b="0" i="0" u="none" strike="noStrike" kern="1200" cap="none" spc="0" normalizeH="0" baseline="0" noProof="0">
                <a:ln>
                  <a:noFill/>
                </a:ln>
                <a:solidFill>
                  <a:prstClr val="black">
                    <a:lumMod val="65000"/>
                    <a:lumOff val="35000"/>
                  </a:prstClr>
                </a:solidFill>
                <a:effectLst/>
                <a:uLnTx/>
                <a:uFillTx/>
                <a:latin typeface="+mn-lt"/>
              </a:rPr>
              <a:t>Third level</a:t>
            </a:r>
          </a:p>
          <a:p>
            <a:pPr marL="342900" marR="0" lvl="3" indent="-342900" algn="l" defTabSz="914400" rtl="0" eaLnBrk="1" fontAlgn="auto" latinLnBrk="0" hangingPunct="1">
              <a:lnSpc>
                <a:spcPct val="100000"/>
              </a:lnSpc>
              <a:spcBef>
                <a:spcPct val="20000"/>
              </a:spcBef>
              <a:spcAft>
                <a:spcPts val="0"/>
              </a:spcAft>
              <a:buClrTx/>
              <a:buSzTx/>
              <a:buFontTx/>
              <a:buBlip>
                <a:blip r:embed="rId2"/>
              </a:buBlip>
              <a:tabLst/>
              <a:defRPr/>
            </a:pPr>
            <a:r>
              <a:rPr kumimoji="0" lang="en-US" sz="1800" b="0" i="0" u="none" strike="noStrike" kern="1200" cap="none" spc="0" normalizeH="0" baseline="0" noProof="0">
                <a:ln>
                  <a:noFill/>
                </a:ln>
                <a:solidFill>
                  <a:prstClr val="black">
                    <a:lumMod val="65000"/>
                    <a:lumOff val="35000"/>
                  </a:prstClr>
                </a:solidFill>
                <a:effectLst/>
                <a:uLnTx/>
                <a:uFillTx/>
                <a:latin typeface="+mn-lt"/>
              </a:rPr>
              <a:t>Fourth level</a:t>
            </a:r>
          </a:p>
          <a:p>
            <a:pPr marL="342900" marR="0" lvl="4" indent="-342900" algn="l" defTabSz="914400" rtl="0" eaLnBrk="1" fontAlgn="auto" latinLnBrk="0" hangingPunct="1">
              <a:lnSpc>
                <a:spcPct val="100000"/>
              </a:lnSpc>
              <a:spcBef>
                <a:spcPct val="20000"/>
              </a:spcBef>
              <a:spcAft>
                <a:spcPts val="0"/>
              </a:spcAft>
              <a:buClrTx/>
              <a:buSzTx/>
              <a:buFontTx/>
              <a:buBlip>
                <a:blip r:embed="rId2"/>
              </a:buBlip>
              <a:tabLst/>
              <a:defRPr/>
            </a:pPr>
            <a:r>
              <a:rPr kumimoji="0" lang="en-US" sz="1800" b="0" i="0" u="none" strike="noStrike" kern="1200" cap="none" spc="0" normalizeH="0" baseline="0" noProof="0">
                <a:ln>
                  <a:noFill/>
                </a:ln>
                <a:solidFill>
                  <a:prstClr val="black">
                    <a:lumMod val="65000"/>
                    <a:lumOff val="35000"/>
                  </a:prstClr>
                </a:solidFill>
                <a:effectLst/>
                <a:uLnTx/>
                <a:uFillTx/>
                <a:latin typeface="+mn-lt"/>
              </a:rPr>
              <a:t>Fifth level</a:t>
            </a:r>
            <a:endParaRPr kumimoji="0" lang="et-EE" sz="1100" b="0" i="0" u="none" strike="noStrike" kern="1200" cap="none" spc="0" normalizeH="0" baseline="0" noProof="0" dirty="0">
              <a:ln>
                <a:noFill/>
              </a:ln>
              <a:solidFill>
                <a:prstClr val="black">
                  <a:lumMod val="65000"/>
                  <a:lumOff val="35000"/>
                </a:prstClr>
              </a:solidFill>
              <a:effectLst/>
              <a:uLnTx/>
              <a:uFillTx/>
              <a:latin typeface="+mn-lt"/>
            </a:endParaRP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84368" y="764704"/>
            <a:ext cx="792000" cy="114498"/>
          </a:xfrm>
          <a:prstGeom prst="rect">
            <a:avLst/>
          </a:prstGeom>
        </p:spPr>
      </p:pic>
    </p:spTree>
    <p:extLst>
      <p:ext uri="{BB962C8B-B14F-4D97-AF65-F5344CB8AC3E}">
        <p14:creationId xmlns:p14="http://schemas.microsoft.com/office/powerpoint/2010/main" val="1044652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51137"/>
            <a:ext cx="8219256" cy="639762"/>
          </a:xfrm>
        </p:spPr>
        <p:txBody>
          <a:bodyPr anchor="ctr" anchorCtr="0">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F07A410-B299-4675-9A86-D02D00886B1A}" type="datetime1">
              <a:rPr lang="et-EE" smtClean="0"/>
              <a:t>28.11.2017</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BC90D5DB-E154-457A-91AB-BA0F549CA87A}" type="slidenum">
              <a:rPr lang="et-EE" smtClean="0"/>
              <a:t>‹#›</a:t>
            </a:fld>
            <a:endParaRPr lang="et-EE"/>
          </a:p>
        </p:txBody>
      </p:sp>
      <p:sp>
        <p:nvSpPr>
          <p:cNvPr id="10" name="Text Placeholder 2"/>
          <p:cNvSpPr>
            <a:spLocks noGrp="1"/>
          </p:cNvSpPr>
          <p:nvPr>
            <p:ph type="body" idx="13"/>
          </p:nvPr>
        </p:nvSpPr>
        <p:spPr>
          <a:xfrm>
            <a:off x="457112" y="4365104"/>
            <a:ext cx="8219256" cy="1872208"/>
          </a:xfrm>
        </p:spPr>
        <p:txBody>
          <a:bodyPr anchor="t" anchorCtr="0">
            <a:normAutofit/>
          </a:bodyPr>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84368" y="764704"/>
            <a:ext cx="792000" cy="114498"/>
          </a:xfrm>
          <a:prstGeom prst="rect">
            <a:avLst/>
          </a:prstGeom>
        </p:spPr>
      </p:pic>
      <p:sp>
        <p:nvSpPr>
          <p:cNvPr id="12" name="Title 1"/>
          <p:cNvSpPr>
            <a:spLocks noGrp="1"/>
          </p:cNvSpPr>
          <p:nvPr>
            <p:ph type="title"/>
          </p:nvPr>
        </p:nvSpPr>
        <p:spPr>
          <a:xfrm>
            <a:off x="457200" y="274638"/>
            <a:ext cx="7283152" cy="1143000"/>
          </a:xfrm>
        </p:spPr>
        <p:txBody>
          <a:bodyPr/>
          <a:lstStyle>
            <a:lvl1pPr>
              <a:defRPr/>
            </a:lvl1pPr>
          </a:lstStyle>
          <a:p>
            <a:r>
              <a:rPr lang="en-US"/>
              <a:t>Click to edit Master title style</a:t>
            </a:r>
            <a:endParaRPr lang="et-EE"/>
          </a:p>
        </p:txBody>
      </p:sp>
      <p:sp>
        <p:nvSpPr>
          <p:cNvPr id="14" name="Content Placeholder 2"/>
          <p:cNvSpPr>
            <a:spLocks noGrp="1"/>
          </p:cNvSpPr>
          <p:nvPr>
            <p:ph idx="14"/>
          </p:nvPr>
        </p:nvSpPr>
        <p:spPr>
          <a:xfrm>
            <a:off x="457200" y="2492897"/>
            <a:ext cx="8229600" cy="1800200"/>
          </a:xfrm>
        </p:spPr>
        <p:txBody>
          <a:bodyPr/>
          <a:lstStyle>
            <a:lvl1pPr>
              <a:defRPr sz="1800"/>
            </a:lvl1pPr>
            <a:lvl2pPr marL="742950" indent="-285750">
              <a:buClr>
                <a:srgbClr val="8C348B"/>
              </a:buClr>
              <a:buFont typeface="Arial" panose="020B0604020202020204" pitchFamily="34" charset="0"/>
              <a:buChar char="•"/>
              <a:defRPr sz="1600"/>
            </a:lvl2pPr>
            <a:lvl3pPr marL="1143000" indent="-228600">
              <a:buClr>
                <a:srgbClr val="8C348B"/>
              </a:buClr>
              <a:buFont typeface="Courier New" panose="02070309020205020404" pitchFamily="49" charset="0"/>
              <a:buChar char="o"/>
              <a:defRPr sz="1400"/>
            </a:lvl3pPr>
            <a:lvl4pPr marL="1600200" indent="-228600">
              <a:buClr>
                <a:srgbClr val="8C348B"/>
              </a:buClr>
              <a:buFont typeface="Courier New" panose="02070309020205020404" pitchFamily="49" charset="0"/>
              <a:buChar char="o"/>
              <a:defRPr sz="1200"/>
            </a:lvl4pPr>
            <a:lvl5pPr marL="2057400" indent="-228600">
              <a:buClr>
                <a:srgbClr val="8C348B"/>
              </a:buClr>
              <a:buFont typeface="Courier New" panose="02070309020205020404" pitchFamily="49" charset="0"/>
              <a:buChar char="o"/>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dirty="0"/>
          </a:p>
        </p:txBody>
      </p:sp>
    </p:spTree>
    <p:extLst>
      <p:ext uri="{BB962C8B-B14F-4D97-AF65-F5344CB8AC3E}">
        <p14:creationId xmlns:p14="http://schemas.microsoft.com/office/powerpoint/2010/main" val="4166814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1844824"/>
            <a:ext cx="4464496" cy="4320480"/>
          </a:xfrm>
        </p:spPr>
        <p:txBody>
          <a:bodyPr>
            <a:normAutofit/>
          </a:bodyPr>
          <a:lstStyle>
            <a:lvl1pPr marL="0" indent="0" algn="l">
              <a:buNone/>
              <a:defRPr sz="18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t-EE" dirty="0"/>
          </a:p>
        </p:txBody>
      </p:sp>
      <p:sp>
        <p:nvSpPr>
          <p:cNvPr id="7" name="Date Placeholder 6"/>
          <p:cNvSpPr>
            <a:spLocks noGrp="1"/>
          </p:cNvSpPr>
          <p:nvPr>
            <p:ph type="dt" sz="half" idx="10"/>
          </p:nvPr>
        </p:nvSpPr>
        <p:spPr/>
        <p:txBody>
          <a:bodyPr/>
          <a:lstStyle/>
          <a:p>
            <a:fld id="{F01C0C38-2792-49B8-9913-25B674CE8FBA}" type="datetime1">
              <a:rPr lang="et-EE" smtClean="0"/>
              <a:t>28.11.2017</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BC90D5DB-E154-457A-91AB-BA0F549CA87A}" type="slidenum">
              <a:rPr lang="et-EE" smtClean="0"/>
              <a:t>‹#›</a:t>
            </a:fld>
            <a:endParaRPr lang="et-EE"/>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84368" y="764704"/>
            <a:ext cx="792000" cy="114498"/>
          </a:xfrm>
          <a:prstGeom prst="rect">
            <a:avLst/>
          </a:prstGeom>
        </p:spPr>
      </p:pic>
      <p:sp>
        <p:nvSpPr>
          <p:cNvPr id="14" name="Picture Placeholder 2"/>
          <p:cNvSpPr>
            <a:spLocks noGrp="1"/>
          </p:cNvSpPr>
          <p:nvPr>
            <p:ph type="pic" idx="13"/>
          </p:nvPr>
        </p:nvSpPr>
        <p:spPr>
          <a:xfrm>
            <a:off x="5076368" y="1844824"/>
            <a:ext cx="3600000" cy="432048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t-EE"/>
          </a:p>
        </p:txBody>
      </p:sp>
      <p:sp>
        <p:nvSpPr>
          <p:cNvPr id="15" name="Title 1"/>
          <p:cNvSpPr>
            <a:spLocks noGrp="1"/>
          </p:cNvSpPr>
          <p:nvPr>
            <p:ph type="title"/>
          </p:nvPr>
        </p:nvSpPr>
        <p:spPr>
          <a:xfrm>
            <a:off x="457200" y="274638"/>
            <a:ext cx="7283152" cy="1143000"/>
          </a:xfrm>
        </p:spPr>
        <p:txBody>
          <a:bodyPr/>
          <a:lstStyle>
            <a:lvl1pPr>
              <a:defRPr/>
            </a:lvl1pPr>
          </a:lstStyle>
          <a:p>
            <a:r>
              <a:rPr lang="en-US"/>
              <a:t>Click to edit Master title style</a:t>
            </a:r>
            <a:endParaRPr lang="et-EE"/>
          </a:p>
        </p:txBody>
      </p:sp>
    </p:spTree>
    <p:extLst>
      <p:ext uri="{BB962C8B-B14F-4D97-AF65-F5344CB8AC3E}">
        <p14:creationId xmlns:p14="http://schemas.microsoft.com/office/powerpoint/2010/main" val="2412641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C5C81C5E-E960-4A6B-8294-80DECB9EC912}" type="datetime1">
              <a:rPr lang="et-EE" smtClean="0"/>
              <a:t>28.11.2017</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BC90D5DB-E154-457A-91AB-BA0F549CA87A}" type="slidenum">
              <a:rPr lang="et-EE" smtClean="0"/>
              <a:t>‹#›</a:t>
            </a:fld>
            <a:endParaRPr lang="et-EE"/>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84368" y="764704"/>
            <a:ext cx="792000" cy="114498"/>
          </a:xfrm>
          <a:prstGeom prst="rect">
            <a:avLst/>
          </a:prstGeom>
        </p:spPr>
      </p:pic>
      <p:sp>
        <p:nvSpPr>
          <p:cNvPr id="14" name="Picture Placeholder 2"/>
          <p:cNvSpPr>
            <a:spLocks noGrp="1"/>
          </p:cNvSpPr>
          <p:nvPr>
            <p:ph type="pic" idx="13"/>
          </p:nvPr>
        </p:nvSpPr>
        <p:spPr>
          <a:xfrm>
            <a:off x="467544" y="1844824"/>
            <a:ext cx="8208824" cy="432048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t-EE"/>
          </a:p>
        </p:txBody>
      </p:sp>
      <p:sp>
        <p:nvSpPr>
          <p:cNvPr id="15" name="Title 1"/>
          <p:cNvSpPr>
            <a:spLocks noGrp="1"/>
          </p:cNvSpPr>
          <p:nvPr>
            <p:ph type="title"/>
          </p:nvPr>
        </p:nvSpPr>
        <p:spPr>
          <a:xfrm>
            <a:off x="457200" y="274638"/>
            <a:ext cx="7283152" cy="1143000"/>
          </a:xfrm>
        </p:spPr>
        <p:txBody>
          <a:bodyPr/>
          <a:lstStyle>
            <a:lvl1pPr>
              <a:defRPr/>
            </a:lvl1pPr>
          </a:lstStyle>
          <a:p>
            <a:r>
              <a:rPr lang="en-US"/>
              <a:t>Click to edit Master title style</a:t>
            </a:r>
            <a:endParaRPr lang="et-EE"/>
          </a:p>
        </p:txBody>
      </p:sp>
    </p:spTree>
    <p:extLst>
      <p:ext uri="{BB962C8B-B14F-4D97-AF65-F5344CB8AC3E}">
        <p14:creationId xmlns:p14="http://schemas.microsoft.com/office/powerpoint/2010/main" val="2988427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9" name="Picture Placeholder 2"/>
          <p:cNvSpPr>
            <a:spLocks noGrp="1"/>
          </p:cNvSpPr>
          <p:nvPr>
            <p:ph type="pic" idx="13"/>
          </p:nvPr>
        </p:nvSpPr>
        <p:spPr>
          <a:xfrm>
            <a:off x="0" y="0"/>
            <a:ext cx="9144000"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t-EE"/>
          </a:p>
        </p:txBody>
      </p:sp>
    </p:spTree>
    <p:extLst>
      <p:ext uri="{BB962C8B-B14F-4D97-AF65-F5344CB8AC3E}">
        <p14:creationId xmlns:p14="http://schemas.microsoft.com/office/powerpoint/2010/main" val="1661524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t-E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32D53C-B307-4B3E-972A-A7003AD68EAD}" type="datetime1">
              <a:rPr lang="et-EE" smtClean="0"/>
              <a:t>28.11.2017</a:t>
            </a:fld>
            <a:endParaRPr lang="et-E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90D5DB-E154-457A-91AB-BA0F549CA87A}" type="slidenum">
              <a:rPr lang="et-EE" smtClean="0"/>
              <a:t>‹#›</a:t>
            </a:fld>
            <a:endParaRPr lang="et-EE" dirty="0"/>
          </a:p>
        </p:txBody>
      </p:sp>
    </p:spTree>
    <p:extLst>
      <p:ext uri="{BB962C8B-B14F-4D97-AF65-F5344CB8AC3E}">
        <p14:creationId xmlns:p14="http://schemas.microsoft.com/office/powerpoint/2010/main" val="1773466854"/>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8" r:id="rId3"/>
    <p:sldLayoutId id="2147483653" r:id="rId4"/>
    <p:sldLayoutId id="2147483649" r:id="rId5"/>
    <p:sldLayoutId id="2147483659" r:id="rId6"/>
    <p:sldLayoutId id="2147483654" r:id="rId7"/>
  </p:sldLayoutIdLst>
  <p:hf hdr="0" ftr="0" dt="0"/>
  <p:txStyles>
    <p:titleStyle>
      <a:lvl1pPr algn="l" defTabSz="914400" rtl="0" eaLnBrk="1" latinLnBrk="0" hangingPunct="1">
        <a:spcBef>
          <a:spcPct val="0"/>
        </a:spcBef>
        <a:buNone/>
        <a:defRPr sz="3000" b="1" kern="1200">
          <a:solidFill>
            <a:srgbClr val="8C348B"/>
          </a:solidFill>
          <a:latin typeface="+mj-lt"/>
          <a:ea typeface="+mj-ea"/>
          <a:cs typeface="+mj-cs"/>
        </a:defRPr>
      </a:lvl1pPr>
    </p:titleStyle>
    <p:bodyStyle>
      <a:lvl1pPr marL="342900" indent="-342900" algn="l" defTabSz="914400" rtl="0" eaLnBrk="1" latinLnBrk="0" hangingPunct="1">
        <a:spcBef>
          <a:spcPct val="20000"/>
        </a:spcBef>
        <a:buFontTx/>
        <a:buBlip>
          <a:blip r:embed="rId9"/>
        </a:buBlip>
        <a:defRPr sz="18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Clr>
          <a:srgbClr val="8C348B"/>
        </a:buClr>
        <a:buFont typeface="Arial" panose="020B0604020202020204" pitchFamily="34" charset="0"/>
        <a:buChar char="•"/>
        <a:defRPr sz="16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Clr>
          <a:srgbClr val="8C348B"/>
        </a:buClr>
        <a:buFont typeface="Courier New" panose="02070309020205020404" pitchFamily="49" charset="0"/>
        <a:buChar char="o"/>
        <a:defRPr sz="1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Clr>
          <a:srgbClr val="8C348B"/>
        </a:buClr>
        <a:buFont typeface="Courier New" panose="02070309020205020404" pitchFamily="49" charset="0"/>
        <a:buChar char="o"/>
        <a:defRPr sz="13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Clr>
          <a:srgbClr val="8C348B"/>
        </a:buClr>
        <a:buFont typeface="Courier New" panose="02070309020205020404" pitchFamily="49" charset="0"/>
        <a:buChar char="o"/>
        <a:defRPr sz="11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75913" y="2707152"/>
            <a:ext cx="7772400" cy="1883033"/>
          </a:xfrm>
        </p:spPr>
        <p:txBody>
          <a:bodyPr>
            <a:normAutofit/>
          </a:bodyPr>
          <a:lstStyle/>
          <a:p>
            <a:r>
              <a:rPr lang="et-EE" sz="4000" dirty="0"/>
              <a:t>Maksumuudatused 2017, 2018</a:t>
            </a:r>
            <a:br>
              <a:rPr lang="et-EE" sz="4000" dirty="0"/>
            </a:br>
            <a:br>
              <a:rPr lang="et-EE" sz="4000" dirty="0"/>
            </a:br>
            <a:endParaRPr lang="et-EE" sz="2400" dirty="0">
              <a:solidFill>
                <a:srgbClr val="8C348B"/>
              </a:solidFill>
            </a:endParaRPr>
          </a:p>
        </p:txBody>
      </p:sp>
      <p:sp>
        <p:nvSpPr>
          <p:cNvPr id="3" name="Subtitle 2"/>
          <p:cNvSpPr>
            <a:spLocks noGrp="1"/>
          </p:cNvSpPr>
          <p:nvPr>
            <p:ph type="subTitle" idx="1"/>
          </p:nvPr>
        </p:nvSpPr>
        <p:spPr>
          <a:xfrm>
            <a:off x="899592" y="5805264"/>
            <a:ext cx="6400800" cy="960512"/>
          </a:xfrm>
        </p:spPr>
        <p:txBody>
          <a:bodyPr>
            <a:normAutofit/>
          </a:bodyPr>
          <a:lstStyle/>
          <a:p>
            <a:r>
              <a:rPr lang="et-EE" sz="1400" dirty="0"/>
              <a:t>Murastes 29.11.2017</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618952"/>
            <a:ext cx="3024000" cy="1185677"/>
          </a:xfrm>
          <a:prstGeom prst="rect">
            <a:avLst/>
          </a:prstGeom>
        </p:spPr>
      </p:pic>
      <p:sp>
        <p:nvSpPr>
          <p:cNvPr id="7" name="Rectangle 6"/>
          <p:cNvSpPr/>
          <p:nvPr/>
        </p:nvSpPr>
        <p:spPr>
          <a:xfrm>
            <a:off x="6767736" y="26114"/>
            <a:ext cx="2376264" cy="11856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6" name="TextBox 5"/>
          <p:cNvSpPr txBox="1"/>
          <p:nvPr/>
        </p:nvSpPr>
        <p:spPr>
          <a:xfrm>
            <a:off x="927727" y="4725144"/>
            <a:ext cx="6624736" cy="923330"/>
          </a:xfrm>
          <a:prstGeom prst="rect">
            <a:avLst/>
          </a:prstGeom>
          <a:noFill/>
        </p:spPr>
        <p:txBody>
          <a:bodyPr wrap="square" rtlCol="0">
            <a:spAutoFit/>
          </a:bodyPr>
          <a:lstStyle/>
          <a:p>
            <a:r>
              <a:rPr lang="et-EE" b="1" dirty="0"/>
              <a:t>Tõnis Elling, </a:t>
            </a:r>
            <a:r>
              <a:rPr lang="et-EE" b="1" i="1" dirty="0" err="1"/>
              <a:t>mag.iur</a:t>
            </a:r>
            <a:endParaRPr lang="et-EE" b="1" i="1" dirty="0"/>
          </a:p>
          <a:p>
            <a:endParaRPr lang="et-EE" b="1" dirty="0"/>
          </a:p>
          <a:p>
            <a:r>
              <a:rPr lang="et-EE" b="1" dirty="0"/>
              <a:t>Tonis.elling@leinonen.ee</a:t>
            </a:r>
          </a:p>
        </p:txBody>
      </p:sp>
    </p:spTree>
    <p:extLst>
      <p:ext uri="{BB962C8B-B14F-4D97-AF65-F5344CB8AC3E}">
        <p14:creationId xmlns:p14="http://schemas.microsoft.com/office/powerpoint/2010/main" val="2562143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t-EE" sz="2000" dirty="0"/>
              <a:t>Erisoodustuseks ei loeta osalusoptsiooni andmist. Kui osalusoptsiooni alusvara on osalus tööandjas või tööandjaga samasse kontserni kuuluvas äriühingus, ei loeta erisoodustuseks osalusoptsiooni alusvaraks oleva osaluse omandamist, kui osalus omandatakse mitte varem kui kolme aasta möödumisel osalusoptsiooni andmisest arvates. </a:t>
            </a:r>
          </a:p>
          <a:p>
            <a:pPr algn="just"/>
            <a:endParaRPr lang="et-EE" sz="2000" dirty="0"/>
          </a:p>
          <a:p>
            <a:pPr algn="just"/>
            <a:r>
              <a:rPr lang="et-EE" sz="2000" dirty="0"/>
              <a:t>Töötajal on kohustus teatada tööandjale osalusoptsiooni võõrandamisest. </a:t>
            </a:r>
          </a:p>
          <a:p>
            <a:pPr algn="just"/>
            <a:endParaRPr lang="et-EE" sz="2000" dirty="0"/>
          </a:p>
          <a:p>
            <a:pPr algn="just"/>
            <a:r>
              <a:rPr lang="et-EE" sz="2000" dirty="0"/>
              <a:t>Optsiooni alusvara muutumise korral arvestatakse nimetatud tähtaega esialgse optsiooni andmisest arvates.</a:t>
            </a:r>
            <a:endParaRPr lang="et-EE" sz="2400" dirty="0"/>
          </a:p>
        </p:txBody>
      </p:sp>
      <p:sp>
        <p:nvSpPr>
          <p:cNvPr id="3" name="Title 2"/>
          <p:cNvSpPr>
            <a:spLocks noGrp="1"/>
          </p:cNvSpPr>
          <p:nvPr>
            <p:ph type="title"/>
          </p:nvPr>
        </p:nvSpPr>
        <p:spPr/>
        <p:txBody>
          <a:bodyPr/>
          <a:lstStyle/>
          <a:p>
            <a:r>
              <a:rPr lang="et-EE" dirty="0"/>
              <a:t>Osalusoptsioonid</a:t>
            </a:r>
          </a:p>
        </p:txBody>
      </p:sp>
      <p:sp>
        <p:nvSpPr>
          <p:cNvPr id="4" name="Slide Number Placeholder 3"/>
          <p:cNvSpPr>
            <a:spLocks noGrp="1"/>
          </p:cNvSpPr>
          <p:nvPr>
            <p:ph type="sldNum" sz="quarter" idx="12"/>
          </p:nvPr>
        </p:nvSpPr>
        <p:spPr/>
        <p:txBody>
          <a:bodyPr/>
          <a:lstStyle/>
          <a:p>
            <a:fld id="{BC90D5DB-E154-457A-91AB-BA0F549CA87A}" type="slidenum">
              <a:rPr lang="et-EE" smtClean="0"/>
              <a:t>10</a:t>
            </a:fld>
            <a:endParaRPr lang="et-EE"/>
          </a:p>
        </p:txBody>
      </p:sp>
    </p:spTree>
    <p:extLst>
      <p:ext uri="{BB962C8B-B14F-4D97-AF65-F5344CB8AC3E}">
        <p14:creationId xmlns:p14="http://schemas.microsoft.com/office/powerpoint/2010/main" val="631011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t-EE" sz="2000" dirty="0"/>
              <a:t>Kui kogu osalus tööandjas või temaga samasse kontserni kuuluvas äriühingus võõrandatakse vähemalt kolmeaastase tähtajaga optsioonilepingu kehtivuse ajal, samuti kui töötajal tuvastatakse täielik töövõimetus või töötaja sureb, ei loeta erisoodustuseks optsiooni alusvaraks oleva osaluse omandamist ulatuses, mis vastab proportsionaalselt optsiooni hoidmise ajale enne nimetatud sündmust. </a:t>
            </a:r>
          </a:p>
          <a:p>
            <a:pPr algn="just"/>
            <a:r>
              <a:rPr lang="et-EE" sz="2000" dirty="0"/>
              <a:t>Kui optsioonileping ei ole digitaalselt allkirjastatud ega notariaalselt kinnitatud, on tööandja kohustatud esitama nimetatud lepingu Maksu- ja Tolliametile viie tööpäeva jooksul selle sõlmimisest arvates.</a:t>
            </a:r>
          </a:p>
        </p:txBody>
      </p:sp>
      <p:sp>
        <p:nvSpPr>
          <p:cNvPr id="3" name="Title 2"/>
          <p:cNvSpPr>
            <a:spLocks noGrp="1"/>
          </p:cNvSpPr>
          <p:nvPr>
            <p:ph type="title"/>
          </p:nvPr>
        </p:nvSpPr>
        <p:spPr/>
        <p:txBody>
          <a:bodyPr/>
          <a:lstStyle/>
          <a:p>
            <a:r>
              <a:rPr lang="et-EE" dirty="0"/>
              <a:t>Osalusoptsioonid</a:t>
            </a:r>
          </a:p>
        </p:txBody>
      </p:sp>
      <p:sp>
        <p:nvSpPr>
          <p:cNvPr id="4" name="Slide Number Placeholder 3"/>
          <p:cNvSpPr>
            <a:spLocks noGrp="1"/>
          </p:cNvSpPr>
          <p:nvPr>
            <p:ph type="sldNum" sz="quarter" idx="12"/>
          </p:nvPr>
        </p:nvSpPr>
        <p:spPr/>
        <p:txBody>
          <a:bodyPr/>
          <a:lstStyle/>
          <a:p>
            <a:fld id="{BC90D5DB-E154-457A-91AB-BA0F549CA87A}" type="slidenum">
              <a:rPr lang="et-EE" smtClean="0"/>
              <a:t>11</a:t>
            </a:fld>
            <a:endParaRPr lang="et-EE"/>
          </a:p>
        </p:txBody>
      </p:sp>
    </p:spTree>
    <p:extLst>
      <p:ext uri="{BB962C8B-B14F-4D97-AF65-F5344CB8AC3E}">
        <p14:creationId xmlns:p14="http://schemas.microsoft.com/office/powerpoint/2010/main" val="288779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t-EE" dirty="0"/>
          </a:p>
          <a:p>
            <a:r>
              <a:rPr lang="et-EE" sz="2000" dirty="0"/>
              <a:t>TuMS § 48 lg 8</a:t>
            </a:r>
          </a:p>
          <a:p>
            <a:endParaRPr lang="et-EE" sz="2000" dirty="0"/>
          </a:p>
          <a:p>
            <a:r>
              <a:rPr lang="et-EE" sz="2000" dirty="0"/>
              <a:t>Uus erisoodustuse hind on </a:t>
            </a:r>
            <a:r>
              <a:rPr lang="et-EE" sz="2000" b="1" dirty="0"/>
              <a:t>1,96</a:t>
            </a:r>
            <a:r>
              <a:rPr lang="et-EE" sz="2000" dirty="0"/>
              <a:t> eurot sõiduauto liiklusregistris märgitud mootori võimsuse kohta (kilovati). </a:t>
            </a:r>
          </a:p>
          <a:p>
            <a:endParaRPr lang="et-EE" sz="2000" dirty="0"/>
          </a:p>
          <a:p>
            <a:r>
              <a:rPr lang="et-EE" sz="2000" dirty="0"/>
              <a:t>Maksukohustus erisoodustuselt (tulu- ja sotsiaalmaks) kujuneb 1,3 eurot ühe kilovati kohta kuus. </a:t>
            </a:r>
          </a:p>
          <a:p>
            <a:endParaRPr lang="et-EE" dirty="0"/>
          </a:p>
          <a:p>
            <a:r>
              <a:rPr lang="et-EE" sz="2000" dirty="0"/>
              <a:t>Üle 5 aasta vanadel autodel on erisoodustuse hind </a:t>
            </a:r>
            <a:r>
              <a:rPr lang="et-EE" sz="2000" b="1" dirty="0"/>
              <a:t>1,47</a:t>
            </a:r>
            <a:r>
              <a:rPr lang="et-EE" sz="2000" dirty="0"/>
              <a:t> eurot kW kohta. </a:t>
            </a:r>
          </a:p>
        </p:txBody>
      </p:sp>
      <p:sp>
        <p:nvSpPr>
          <p:cNvPr id="3" name="Title 2"/>
          <p:cNvSpPr>
            <a:spLocks noGrp="1"/>
          </p:cNvSpPr>
          <p:nvPr>
            <p:ph type="title"/>
          </p:nvPr>
        </p:nvSpPr>
        <p:spPr>
          <a:xfrm>
            <a:off x="430981" y="260648"/>
            <a:ext cx="7283152" cy="1143000"/>
          </a:xfrm>
        </p:spPr>
        <p:txBody>
          <a:bodyPr/>
          <a:lstStyle/>
          <a:p>
            <a:r>
              <a:rPr lang="et-EE" dirty="0"/>
              <a:t>Sõiduauto tulumaks</a:t>
            </a:r>
          </a:p>
        </p:txBody>
      </p:sp>
      <p:sp>
        <p:nvSpPr>
          <p:cNvPr id="4" name="Slide Number Placeholder 3"/>
          <p:cNvSpPr>
            <a:spLocks noGrp="1"/>
          </p:cNvSpPr>
          <p:nvPr>
            <p:ph type="sldNum" sz="quarter" idx="12"/>
          </p:nvPr>
        </p:nvSpPr>
        <p:spPr/>
        <p:txBody>
          <a:bodyPr/>
          <a:lstStyle/>
          <a:p>
            <a:fld id="{BC90D5DB-E154-457A-91AB-BA0F549CA87A}" type="slidenum">
              <a:rPr lang="et-EE" smtClean="0"/>
              <a:t>12</a:t>
            </a:fld>
            <a:endParaRPr lang="et-EE"/>
          </a:p>
        </p:txBody>
      </p:sp>
      <p:graphicFrame>
        <p:nvGraphicFramePr>
          <p:cNvPr id="6" name="Table 5"/>
          <p:cNvGraphicFramePr>
            <a:graphicFrameLocks noGrp="1"/>
          </p:cNvGraphicFramePr>
          <p:nvPr>
            <p:extLst>
              <p:ext uri="{D42A27DB-BD31-4B8C-83A1-F6EECF244321}">
                <p14:modId xmlns:p14="http://schemas.microsoft.com/office/powerpoint/2010/main" val="1971681728"/>
              </p:ext>
            </p:extLst>
          </p:nvPr>
        </p:nvGraphicFramePr>
        <p:xfrm>
          <a:off x="2627783" y="3068960"/>
          <a:ext cx="6059016" cy="365760"/>
        </p:xfrm>
        <a:graphic>
          <a:graphicData uri="http://schemas.openxmlformats.org/drawingml/2006/table">
            <a:tbl>
              <a:tblPr/>
              <a:tblGrid>
                <a:gridCol w="572616">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144016">
                <a:tc>
                  <a:txBody>
                    <a:bodyPr/>
                    <a:lstStyle/>
                    <a:p>
                      <a:endParaRPr lang="et-EE" dirty="0"/>
                    </a:p>
                  </a:txBody>
                  <a:tcPr anchor="ctr">
                    <a:lnL>
                      <a:noFill/>
                    </a:lnL>
                    <a:lnR>
                      <a:noFill/>
                    </a:lnR>
                    <a:lnT>
                      <a:noFill/>
                    </a:lnT>
                    <a:lnB>
                      <a:noFill/>
                    </a:lnB>
                  </a:tcPr>
                </a:tc>
                <a:tc>
                  <a:txBody>
                    <a:bodyPr/>
                    <a:lstStyle/>
                    <a:p>
                      <a:endParaRPr lang="et-EE" dirty="0"/>
                    </a:p>
                  </a:txBody>
                  <a:tcPr anchor="ctr">
                    <a:lnL>
                      <a:noFill/>
                    </a:lnL>
                    <a:lnR>
                      <a:noFill/>
                    </a:lnR>
                    <a:lnT>
                      <a:noFill/>
                    </a:lnT>
                    <a:lnB>
                      <a:noFill/>
                    </a:lnB>
                  </a:tcPr>
                </a:tc>
                <a:tc>
                  <a:txBody>
                    <a:bodyPr/>
                    <a:lstStyle/>
                    <a:p>
                      <a:endParaRPr lang="et-EE" dirty="0"/>
                    </a:p>
                  </a:txBody>
                  <a:tcPr anchor="ctr">
                    <a:lnL>
                      <a:noFill/>
                    </a:lnL>
                    <a:lnR>
                      <a:noFill/>
                    </a:lnR>
                    <a:lnT>
                      <a:noFill/>
                    </a:lnT>
                    <a:lnB>
                      <a:noFill/>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65336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t-EE" sz="2000" b="1" dirty="0"/>
              <a:t>NÄIDE</a:t>
            </a:r>
          </a:p>
          <a:p>
            <a:endParaRPr lang="et-EE" sz="2000" dirty="0"/>
          </a:p>
          <a:p>
            <a:r>
              <a:rPr lang="et-EE" sz="2000" dirty="0"/>
              <a:t>140 kW sõiduauto erisoodustuse hind edaspidi on:  </a:t>
            </a:r>
          </a:p>
          <a:p>
            <a:endParaRPr lang="et-EE" sz="2000" dirty="0"/>
          </a:p>
          <a:p>
            <a:r>
              <a:rPr lang="et-EE" sz="2000" b="1" dirty="0"/>
              <a:t>274,40</a:t>
            </a:r>
            <a:r>
              <a:rPr lang="et-EE" sz="2000" dirty="0"/>
              <a:t> eurot (140 x 1,96), millelt</a:t>
            </a:r>
          </a:p>
          <a:p>
            <a:endParaRPr lang="et-EE" sz="2000" dirty="0"/>
          </a:p>
          <a:p>
            <a:pPr>
              <a:buFont typeface="+mj-lt"/>
              <a:buAutoNum type="arabicPeriod"/>
            </a:pPr>
            <a:r>
              <a:rPr lang="et-EE" sz="2000" dirty="0"/>
              <a:t>tulumaksukohustus </a:t>
            </a:r>
            <a:r>
              <a:rPr lang="et-EE" sz="2000" b="1" dirty="0"/>
              <a:t>68,60</a:t>
            </a:r>
            <a:r>
              <a:rPr lang="et-EE" sz="2000" dirty="0"/>
              <a:t> eurot (274,40 x 20/80 = 68,60) ja</a:t>
            </a:r>
          </a:p>
          <a:p>
            <a:pPr>
              <a:buFont typeface="+mj-lt"/>
              <a:buAutoNum type="arabicPeriod"/>
            </a:pPr>
            <a:r>
              <a:rPr lang="et-EE" sz="2000" dirty="0"/>
              <a:t>sotsiaalmaksukohustus </a:t>
            </a:r>
            <a:r>
              <a:rPr lang="et-EE" sz="2000" b="1" dirty="0"/>
              <a:t>113,19</a:t>
            </a:r>
            <a:r>
              <a:rPr lang="et-EE" sz="2000" dirty="0"/>
              <a:t> eurot (274,40 + 68,60 x 33% = 113,19) ning </a:t>
            </a:r>
          </a:p>
          <a:p>
            <a:pPr>
              <a:buFont typeface="+mj-lt"/>
              <a:buAutoNum type="arabicPeriod"/>
            </a:pPr>
            <a:r>
              <a:rPr lang="et-EE" sz="2000" dirty="0"/>
              <a:t>käibemaksu kohustus </a:t>
            </a:r>
            <a:r>
              <a:rPr lang="et-EE" sz="2000" b="1" dirty="0"/>
              <a:t>45,73</a:t>
            </a:r>
            <a:r>
              <a:rPr lang="et-EE" sz="2000" dirty="0"/>
              <a:t> eurot (274,40 / 1,2 = 228,67 ja 228,67 x 20% = 45,73). </a:t>
            </a:r>
          </a:p>
          <a:p>
            <a:r>
              <a:rPr lang="et-EE" sz="2000" dirty="0"/>
              <a:t>Kokku maksukohustus </a:t>
            </a:r>
            <a:r>
              <a:rPr lang="et-EE" sz="2000" b="1" dirty="0"/>
              <a:t>227,52</a:t>
            </a:r>
          </a:p>
        </p:txBody>
      </p:sp>
      <p:sp>
        <p:nvSpPr>
          <p:cNvPr id="3" name="Title 2"/>
          <p:cNvSpPr>
            <a:spLocks noGrp="1"/>
          </p:cNvSpPr>
          <p:nvPr>
            <p:ph type="title"/>
          </p:nvPr>
        </p:nvSpPr>
        <p:spPr/>
        <p:txBody>
          <a:bodyPr/>
          <a:lstStyle/>
          <a:p>
            <a:r>
              <a:rPr lang="et-EE" dirty="0"/>
              <a:t>Sõiduauto tulumaks</a:t>
            </a:r>
          </a:p>
        </p:txBody>
      </p:sp>
      <p:sp>
        <p:nvSpPr>
          <p:cNvPr id="4" name="Slide Number Placeholder 3"/>
          <p:cNvSpPr>
            <a:spLocks noGrp="1"/>
          </p:cNvSpPr>
          <p:nvPr>
            <p:ph type="sldNum" sz="quarter" idx="12"/>
          </p:nvPr>
        </p:nvSpPr>
        <p:spPr/>
        <p:txBody>
          <a:bodyPr/>
          <a:lstStyle/>
          <a:p>
            <a:fld id="{BC90D5DB-E154-457A-91AB-BA0F549CA87A}" type="slidenum">
              <a:rPr lang="et-EE" smtClean="0"/>
              <a:t>13</a:t>
            </a:fld>
            <a:endParaRPr lang="et-EE"/>
          </a:p>
        </p:txBody>
      </p:sp>
    </p:spTree>
    <p:extLst>
      <p:ext uri="{BB962C8B-B14F-4D97-AF65-F5344CB8AC3E}">
        <p14:creationId xmlns:p14="http://schemas.microsoft.com/office/powerpoint/2010/main" val="3318359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t-EE" sz="2000" b="1" dirty="0"/>
              <a:t>NÄIDE</a:t>
            </a:r>
          </a:p>
          <a:p>
            <a:endParaRPr lang="et-EE" sz="2000" dirty="0"/>
          </a:p>
          <a:p>
            <a:r>
              <a:rPr lang="et-EE" sz="2000" dirty="0"/>
              <a:t>140 kW sõiduauto erisoodustuse hind edaspidi on:  </a:t>
            </a:r>
          </a:p>
          <a:p>
            <a:endParaRPr lang="et-EE" sz="2000" dirty="0"/>
          </a:p>
          <a:p>
            <a:r>
              <a:rPr lang="et-EE" sz="2000" b="1" dirty="0"/>
              <a:t>205,8 eurot </a:t>
            </a:r>
            <a:r>
              <a:rPr lang="et-EE" sz="2000" dirty="0"/>
              <a:t>(140 x 1,47), millelt</a:t>
            </a:r>
          </a:p>
          <a:p>
            <a:endParaRPr lang="et-EE" sz="2000" dirty="0"/>
          </a:p>
          <a:p>
            <a:pPr>
              <a:buFont typeface="+mj-lt"/>
              <a:buAutoNum type="arabicPeriod"/>
            </a:pPr>
            <a:r>
              <a:rPr lang="et-EE" sz="2000" dirty="0"/>
              <a:t>tulumaksukohustus </a:t>
            </a:r>
            <a:r>
              <a:rPr lang="et-EE" sz="2000" b="1" dirty="0"/>
              <a:t>51,45</a:t>
            </a:r>
            <a:r>
              <a:rPr lang="et-EE" sz="2000" dirty="0"/>
              <a:t> eurot (205,8 x 20/80 = 51,45) ja</a:t>
            </a:r>
          </a:p>
          <a:p>
            <a:pPr>
              <a:buFont typeface="+mj-lt"/>
              <a:buAutoNum type="arabicPeriod"/>
            </a:pPr>
            <a:r>
              <a:rPr lang="et-EE" sz="2000" dirty="0"/>
              <a:t>sotsiaalmaksukohustus </a:t>
            </a:r>
            <a:r>
              <a:rPr lang="et-EE" sz="2000" b="1" dirty="0"/>
              <a:t>84,89</a:t>
            </a:r>
            <a:r>
              <a:rPr lang="et-EE" sz="2000" dirty="0"/>
              <a:t> eurot (205,8 + 51,45 x 33% = 84,89) ning </a:t>
            </a:r>
          </a:p>
          <a:p>
            <a:pPr>
              <a:buFont typeface="+mj-lt"/>
              <a:buAutoNum type="arabicPeriod"/>
            </a:pPr>
            <a:r>
              <a:rPr lang="et-EE" sz="2000" dirty="0"/>
              <a:t>käibemaksu kohustus </a:t>
            </a:r>
            <a:r>
              <a:rPr lang="et-EE" sz="2000" b="1" dirty="0"/>
              <a:t>34,3</a:t>
            </a:r>
            <a:r>
              <a:rPr lang="et-EE" sz="2000" dirty="0"/>
              <a:t> eurot (205,8 / 1,2 = 171,5 ja 171,5 x 20% = 34,3). </a:t>
            </a:r>
          </a:p>
          <a:p>
            <a:r>
              <a:rPr lang="et-EE" sz="2000" dirty="0"/>
              <a:t>Kokku maksukohustus </a:t>
            </a:r>
            <a:r>
              <a:rPr lang="et-EE" sz="2000" b="1" dirty="0"/>
              <a:t>170,64</a:t>
            </a:r>
          </a:p>
        </p:txBody>
      </p:sp>
      <p:sp>
        <p:nvSpPr>
          <p:cNvPr id="3" name="Title 2"/>
          <p:cNvSpPr>
            <a:spLocks noGrp="1"/>
          </p:cNvSpPr>
          <p:nvPr>
            <p:ph type="title"/>
          </p:nvPr>
        </p:nvSpPr>
        <p:spPr/>
        <p:txBody>
          <a:bodyPr/>
          <a:lstStyle/>
          <a:p>
            <a:r>
              <a:rPr lang="et-EE" dirty="0"/>
              <a:t>Sõiduauto tulumaks – üle 5. aasta vanune auto</a:t>
            </a:r>
          </a:p>
        </p:txBody>
      </p:sp>
      <p:sp>
        <p:nvSpPr>
          <p:cNvPr id="4" name="Slide Number Placeholder 3"/>
          <p:cNvSpPr>
            <a:spLocks noGrp="1"/>
          </p:cNvSpPr>
          <p:nvPr>
            <p:ph type="sldNum" sz="quarter" idx="12"/>
          </p:nvPr>
        </p:nvSpPr>
        <p:spPr/>
        <p:txBody>
          <a:bodyPr/>
          <a:lstStyle/>
          <a:p>
            <a:fld id="{BC90D5DB-E154-457A-91AB-BA0F549CA87A}" type="slidenum">
              <a:rPr lang="et-EE" smtClean="0"/>
              <a:t>14</a:t>
            </a:fld>
            <a:endParaRPr lang="et-EE"/>
          </a:p>
        </p:txBody>
      </p:sp>
    </p:spTree>
    <p:extLst>
      <p:ext uri="{BB962C8B-B14F-4D97-AF65-F5344CB8AC3E}">
        <p14:creationId xmlns:p14="http://schemas.microsoft.com/office/powerpoint/2010/main" val="1420265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t-EE" sz="2000" dirty="0"/>
              <a:t>Kui erasõite ei ole, siis tuleb teha kanne liiklusregistrisse. </a:t>
            </a:r>
          </a:p>
          <a:p>
            <a:endParaRPr lang="et-EE" sz="2000" dirty="0"/>
          </a:p>
          <a:p>
            <a:r>
              <a:rPr lang="et-EE" sz="2000" dirty="0"/>
              <a:t>Tööandja kohustus tagada, et erasõite ei tehta. </a:t>
            </a:r>
          </a:p>
          <a:p>
            <a:endParaRPr lang="et-EE" sz="2000" dirty="0"/>
          </a:p>
          <a:p>
            <a:r>
              <a:rPr lang="et-EE" sz="2000" dirty="0"/>
              <a:t>Sõidupäeviku alusel deklareerimise võimalus kaob. </a:t>
            </a:r>
          </a:p>
          <a:p>
            <a:endParaRPr lang="et-EE" sz="2000" dirty="0"/>
          </a:p>
          <a:p>
            <a:r>
              <a:rPr lang="et-EE" sz="2000" dirty="0"/>
              <a:t>Kaob töötaja võimalus erasõite hüvitada. </a:t>
            </a:r>
          </a:p>
          <a:p>
            <a:endParaRPr lang="et-EE" sz="2000" dirty="0"/>
          </a:p>
          <a:p>
            <a:r>
              <a:rPr lang="et-EE" sz="2000" dirty="0"/>
              <a:t>Erasõitude mittetoimumise tõendamise juhendi annab maksuhaldur. </a:t>
            </a:r>
          </a:p>
        </p:txBody>
      </p:sp>
      <p:sp>
        <p:nvSpPr>
          <p:cNvPr id="3" name="Title 2"/>
          <p:cNvSpPr>
            <a:spLocks noGrp="1"/>
          </p:cNvSpPr>
          <p:nvPr>
            <p:ph type="title"/>
          </p:nvPr>
        </p:nvSpPr>
        <p:spPr/>
        <p:txBody>
          <a:bodyPr/>
          <a:lstStyle/>
          <a:p>
            <a:r>
              <a:rPr lang="et-EE" dirty="0"/>
              <a:t>Sõiduauto tulumaks</a:t>
            </a:r>
          </a:p>
        </p:txBody>
      </p:sp>
      <p:sp>
        <p:nvSpPr>
          <p:cNvPr id="4" name="Slide Number Placeholder 3"/>
          <p:cNvSpPr>
            <a:spLocks noGrp="1"/>
          </p:cNvSpPr>
          <p:nvPr>
            <p:ph type="sldNum" sz="quarter" idx="12"/>
          </p:nvPr>
        </p:nvSpPr>
        <p:spPr/>
        <p:txBody>
          <a:bodyPr/>
          <a:lstStyle/>
          <a:p>
            <a:fld id="{BC90D5DB-E154-457A-91AB-BA0F549CA87A}" type="slidenum">
              <a:rPr lang="et-EE" smtClean="0"/>
              <a:t>15</a:t>
            </a:fld>
            <a:endParaRPr lang="et-EE"/>
          </a:p>
        </p:txBody>
      </p:sp>
    </p:spTree>
    <p:extLst>
      <p:ext uri="{BB962C8B-B14F-4D97-AF65-F5344CB8AC3E}">
        <p14:creationId xmlns:p14="http://schemas.microsoft.com/office/powerpoint/2010/main" val="1678708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t-EE" sz="2000" b="1" dirty="0"/>
              <a:t>Alates 2018</a:t>
            </a:r>
          </a:p>
          <a:p>
            <a:endParaRPr lang="et-EE" sz="2000" dirty="0"/>
          </a:p>
          <a:p>
            <a:r>
              <a:rPr lang="et-EE" sz="2000" dirty="0"/>
              <a:t>1200 kuus (14 400 aastas) – 500 (6000 aastas) maksuvaba</a:t>
            </a:r>
          </a:p>
          <a:p>
            <a:endParaRPr lang="et-EE" sz="2000" dirty="0"/>
          </a:p>
          <a:p>
            <a:r>
              <a:rPr lang="et-EE" sz="2000" dirty="0"/>
              <a:t>Kuupalka 1200 eurot ületav iga 1,8 eurot vähendab maksuvaba tulu 1 euro võrra (valem: 500 – 500 / 900 × (väljamakse – 1200)).</a:t>
            </a:r>
          </a:p>
          <a:p>
            <a:endParaRPr lang="et-EE" sz="2000" dirty="0"/>
          </a:p>
          <a:p>
            <a:r>
              <a:rPr lang="et-EE" sz="2000" dirty="0"/>
              <a:t>2100 kuus teenival isikul kaob tulumaksuvabastus üldse. </a:t>
            </a:r>
          </a:p>
          <a:p>
            <a:endParaRPr lang="et-EE" sz="2000" dirty="0"/>
          </a:p>
          <a:p>
            <a:r>
              <a:rPr lang="et-EE" sz="2000" u="sng" dirty="0"/>
              <a:t>Maksuvaba tulu saab arvestada ainult üks tööandja töötaja avalduse alusel.</a:t>
            </a:r>
            <a:endParaRPr lang="et-EE" sz="2000" dirty="0"/>
          </a:p>
          <a:p>
            <a:pPr marL="0" indent="0">
              <a:buNone/>
            </a:pPr>
            <a:endParaRPr lang="et-EE" sz="2000" dirty="0"/>
          </a:p>
        </p:txBody>
      </p:sp>
      <p:sp>
        <p:nvSpPr>
          <p:cNvPr id="3" name="Title 2"/>
          <p:cNvSpPr>
            <a:spLocks noGrp="1"/>
          </p:cNvSpPr>
          <p:nvPr>
            <p:ph type="title"/>
          </p:nvPr>
        </p:nvSpPr>
        <p:spPr/>
        <p:txBody>
          <a:bodyPr/>
          <a:lstStyle/>
          <a:p>
            <a:r>
              <a:rPr lang="et-EE" dirty="0"/>
              <a:t>Maksuvaba tulu 500</a:t>
            </a:r>
          </a:p>
        </p:txBody>
      </p:sp>
      <p:sp>
        <p:nvSpPr>
          <p:cNvPr id="4" name="Slide Number Placeholder 3"/>
          <p:cNvSpPr>
            <a:spLocks noGrp="1"/>
          </p:cNvSpPr>
          <p:nvPr>
            <p:ph type="sldNum" sz="quarter" idx="12"/>
          </p:nvPr>
        </p:nvSpPr>
        <p:spPr/>
        <p:txBody>
          <a:bodyPr/>
          <a:lstStyle/>
          <a:p>
            <a:fld id="{BC90D5DB-E154-457A-91AB-BA0F549CA87A}" type="slidenum">
              <a:rPr lang="et-EE" smtClean="0"/>
              <a:t>16</a:t>
            </a:fld>
            <a:endParaRPr lang="et-EE"/>
          </a:p>
        </p:txBody>
      </p:sp>
    </p:spTree>
    <p:extLst>
      <p:ext uri="{BB962C8B-B14F-4D97-AF65-F5344CB8AC3E}">
        <p14:creationId xmlns:p14="http://schemas.microsoft.com/office/powerpoint/2010/main" val="838661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t-EE" sz="2000" b="1" dirty="0"/>
              <a:t>Mida arvatakse aasta tulu hulka? </a:t>
            </a:r>
          </a:p>
          <a:p>
            <a:endParaRPr lang="et-EE" sz="2000" b="1" dirty="0"/>
          </a:p>
          <a:p>
            <a:pPr marL="457200" indent="-457200">
              <a:buFont typeface="+mj-lt"/>
              <a:buAutoNum type="arabicPeriod"/>
            </a:pPr>
            <a:r>
              <a:rPr lang="et-EE" sz="2000" dirty="0"/>
              <a:t>töötasu ja muu tasu; </a:t>
            </a:r>
          </a:p>
          <a:p>
            <a:pPr marL="457200" indent="-457200">
              <a:buFont typeface="+mj-lt"/>
              <a:buAutoNum type="arabicPeriod"/>
            </a:pPr>
            <a:r>
              <a:rPr lang="et-EE" sz="2000" dirty="0"/>
              <a:t>võlaõigusliku lepingu alusel saadud teenustasu; </a:t>
            </a:r>
          </a:p>
          <a:p>
            <a:pPr marL="457200" indent="-457200">
              <a:buFont typeface="+mj-lt"/>
              <a:buAutoNum type="arabicPeriod"/>
            </a:pPr>
            <a:r>
              <a:rPr lang="et-EE" sz="2000" dirty="0"/>
              <a:t>ettevõtlustulu; </a:t>
            </a:r>
          </a:p>
          <a:p>
            <a:pPr marL="457200" indent="-457200">
              <a:buFont typeface="+mj-lt"/>
              <a:buAutoNum type="arabicPeriod"/>
            </a:pPr>
            <a:r>
              <a:rPr lang="et-EE" sz="2000" dirty="0"/>
              <a:t>kasu vara võõrandamisest; </a:t>
            </a:r>
          </a:p>
          <a:p>
            <a:pPr marL="457200" indent="-457200">
              <a:buFont typeface="+mj-lt"/>
              <a:buAutoNum type="arabicPeriod"/>
            </a:pPr>
            <a:r>
              <a:rPr lang="et-EE" sz="2000" dirty="0"/>
              <a:t>rendi- ja üüritulu; </a:t>
            </a:r>
          </a:p>
          <a:p>
            <a:pPr marL="457200" indent="-457200">
              <a:buFont typeface="+mj-lt"/>
              <a:buAutoNum type="arabicPeriod"/>
            </a:pPr>
            <a:r>
              <a:rPr lang="et-EE" sz="2000" dirty="0"/>
              <a:t>litsentsitasu, intress, dividend; </a:t>
            </a:r>
          </a:p>
        </p:txBody>
      </p:sp>
      <p:sp>
        <p:nvSpPr>
          <p:cNvPr id="3" name="Title 2"/>
          <p:cNvSpPr>
            <a:spLocks noGrp="1"/>
          </p:cNvSpPr>
          <p:nvPr>
            <p:ph type="title"/>
          </p:nvPr>
        </p:nvSpPr>
        <p:spPr/>
        <p:txBody>
          <a:bodyPr/>
          <a:lstStyle/>
          <a:p>
            <a:r>
              <a:rPr lang="et-EE" dirty="0"/>
              <a:t>Maksuvaba tulu 500</a:t>
            </a:r>
          </a:p>
        </p:txBody>
      </p:sp>
      <p:sp>
        <p:nvSpPr>
          <p:cNvPr id="4" name="Slide Number Placeholder 3"/>
          <p:cNvSpPr>
            <a:spLocks noGrp="1"/>
          </p:cNvSpPr>
          <p:nvPr>
            <p:ph type="sldNum" sz="quarter" idx="12"/>
          </p:nvPr>
        </p:nvSpPr>
        <p:spPr/>
        <p:txBody>
          <a:bodyPr/>
          <a:lstStyle/>
          <a:p>
            <a:fld id="{BC90D5DB-E154-457A-91AB-BA0F549CA87A}" type="slidenum">
              <a:rPr lang="et-EE" smtClean="0"/>
              <a:t>17</a:t>
            </a:fld>
            <a:endParaRPr lang="et-EE"/>
          </a:p>
        </p:txBody>
      </p:sp>
    </p:spTree>
    <p:extLst>
      <p:ext uri="{BB962C8B-B14F-4D97-AF65-F5344CB8AC3E}">
        <p14:creationId xmlns:p14="http://schemas.microsoft.com/office/powerpoint/2010/main" val="718680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t-EE" sz="2000" dirty="0"/>
              <a:t>7. maksustatav pension, toetus, stipendium, preemia, hüvitis või muu tulu; </a:t>
            </a:r>
          </a:p>
          <a:p>
            <a:pPr marL="0" indent="0">
              <a:buNone/>
            </a:pPr>
            <a:endParaRPr lang="et-EE" sz="2000" dirty="0"/>
          </a:p>
          <a:p>
            <a:pPr marL="0" indent="0">
              <a:buNone/>
            </a:pPr>
            <a:r>
              <a:rPr lang="et-EE" sz="2000" dirty="0"/>
              <a:t>8. välismaal saadud töötasu ja muu tasu ning dividend, mida Eestis tulumaksuga ei maksustata; </a:t>
            </a:r>
          </a:p>
          <a:p>
            <a:pPr marL="0" indent="0">
              <a:buNone/>
            </a:pPr>
            <a:endParaRPr lang="et-EE" sz="2000" dirty="0"/>
          </a:p>
          <a:p>
            <a:pPr marL="0" indent="0">
              <a:buNone/>
            </a:pPr>
            <a:r>
              <a:rPr lang="et-EE" sz="2000" dirty="0"/>
              <a:t>9. Eesti äriühingult saadud dividend või omakapitali väljamakse, mis on äriühingu tasandil maksustatud; </a:t>
            </a:r>
          </a:p>
          <a:p>
            <a:pPr marL="0" indent="0">
              <a:buNone/>
            </a:pPr>
            <a:endParaRPr lang="et-EE" sz="2000" dirty="0"/>
          </a:p>
          <a:p>
            <a:pPr marL="0" indent="0">
              <a:buNone/>
            </a:pPr>
            <a:r>
              <a:rPr lang="et-EE" sz="2000" dirty="0"/>
              <a:t>10. ettevõtlustulu lihtsustatud maksustamise seaduse alusel maksustatud summa, mida on vähendatud ettevõtlustulu maksu sotsiaalmaksu võrra. </a:t>
            </a:r>
          </a:p>
          <a:p>
            <a:pPr marL="0" indent="0">
              <a:buNone/>
            </a:pPr>
            <a:endParaRPr lang="et-EE" dirty="0"/>
          </a:p>
        </p:txBody>
      </p:sp>
      <p:sp>
        <p:nvSpPr>
          <p:cNvPr id="3" name="Title 2"/>
          <p:cNvSpPr>
            <a:spLocks noGrp="1"/>
          </p:cNvSpPr>
          <p:nvPr>
            <p:ph type="title"/>
          </p:nvPr>
        </p:nvSpPr>
        <p:spPr/>
        <p:txBody>
          <a:bodyPr/>
          <a:lstStyle/>
          <a:p>
            <a:r>
              <a:rPr lang="et-EE" dirty="0"/>
              <a:t>Maksuvaba tulu 500</a:t>
            </a:r>
          </a:p>
        </p:txBody>
      </p:sp>
      <p:sp>
        <p:nvSpPr>
          <p:cNvPr id="4" name="Slide Number Placeholder 3"/>
          <p:cNvSpPr>
            <a:spLocks noGrp="1"/>
          </p:cNvSpPr>
          <p:nvPr>
            <p:ph type="sldNum" sz="quarter" idx="12"/>
          </p:nvPr>
        </p:nvSpPr>
        <p:spPr/>
        <p:txBody>
          <a:bodyPr/>
          <a:lstStyle/>
          <a:p>
            <a:fld id="{BC90D5DB-E154-457A-91AB-BA0F549CA87A}" type="slidenum">
              <a:rPr lang="et-EE" smtClean="0"/>
              <a:t>18</a:t>
            </a:fld>
            <a:endParaRPr lang="et-EE"/>
          </a:p>
        </p:txBody>
      </p:sp>
    </p:spTree>
    <p:extLst>
      <p:ext uri="{BB962C8B-B14F-4D97-AF65-F5344CB8AC3E}">
        <p14:creationId xmlns:p14="http://schemas.microsoft.com/office/powerpoint/2010/main" val="17484654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t-EE" sz="2000" dirty="0"/>
              <a:t>Aastatuluna ei arvestata maksuvabasid hüvitisi, toetusi ja stipendiume ning maksuvabastusi (nt eluaseme või isiklikus tarbimises oleva vallasasja müük), mida füüsilise isiku tuludeklaratsioonis ei deklareerita.</a:t>
            </a:r>
          </a:p>
          <a:p>
            <a:endParaRPr lang="et-EE" dirty="0"/>
          </a:p>
          <a:p>
            <a:r>
              <a:rPr lang="et-EE" sz="2000" dirty="0"/>
              <a:t>Avalduse esitamisel kolm võimalust: </a:t>
            </a:r>
          </a:p>
          <a:p>
            <a:endParaRPr lang="et-EE" dirty="0"/>
          </a:p>
          <a:p>
            <a:pPr marL="0" indent="0">
              <a:buNone/>
            </a:pPr>
            <a:r>
              <a:rPr lang="et-EE" sz="2000" dirty="0"/>
              <a:t>1. Arvestada maksuvaba tulu. </a:t>
            </a:r>
          </a:p>
          <a:p>
            <a:pPr marL="0" indent="0">
              <a:buNone/>
            </a:pPr>
            <a:r>
              <a:rPr lang="et-EE" sz="2000" dirty="0"/>
              <a:t>2. Ei arvesta maksuvaba tulu. </a:t>
            </a:r>
          </a:p>
          <a:p>
            <a:pPr marL="0" indent="0">
              <a:buNone/>
            </a:pPr>
            <a:r>
              <a:rPr lang="et-EE" sz="2000" dirty="0"/>
              <a:t>3. Arvestada maksuvaba tuluna mingi konkreetse summa, näiteks 100 eurot kuus.</a:t>
            </a:r>
          </a:p>
          <a:p>
            <a:pPr marL="0" indent="0">
              <a:buNone/>
            </a:pPr>
            <a:endParaRPr lang="et-EE" dirty="0"/>
          </a:p>
        </p:txBody>
      </p:sp>
      <p:sp>
        <p:nvSpPr>
          <p:cNvPr id="3" name="Title 2"/>
          <p:cNvSpPr>
            <a:spLocks noGrp="1"/>
          </p:cNvSpPr>
          <p:nvPr>
            <p:ph type="title"/>
          </p:nvPr>
        </p:nvSpPr>
        <p:spPr/>
        <p:txBody>
          <a:bodyPr/>
          <a:lstStyle/>
          <a:p>
            <a:r>
              <a:rPr lang="et-EE" dirty="0"/>
              <a:t>Maksuvaba tulu 500</a:t>
            </a:r>
          </a:p>
        </p:txBody>
      </p:sp>
      <p:sp>
        <p:nvSpPr>
          <p:cNvPr id="4" name="Slide Number Placeholder 3"/>
          <p:cNvSpPr>
            <a:spLocks noGrp="1"/>
          </p:cNvSpPr>
          <p:nvPr>
            <p:ph type="sldNum" sz="quarter" idx="12"/>
          </p:nvPr>
        </p:nvSpPr>
        <p:spPr/>
        <p:txBody>
          <a:bodyPr/>
          <a:lstStyle/>
          <a:p>
            <a:fld id="{BC90D5DB-E154-457A-91AB-BA0F549CA87A}" type="slidenum">
              <a:rPr lang="et-EE" smtClean="0"/>
              <a:t>19</a:t>
            </a:fld>
            <a:endParaRPr lang="et-EE"/>
          </a:p>
        </p:txBody>
      </p:sp>
    </p:spTree>
    <p:extLst>
      <p:ext uri="{BB962C8B-B14F-4D97-AF65-F5344CB8AC3E}">
        <p14:creationId xmlns:p14="http://schemas.microsoft.com/office/powerpoint/2010/main" val="376958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493096"/>
          </a:xfrm>
        </p:spPr>
        <p:txBody>
          <a:bodyPr>
            <a:normAutofit/>
          </a:bodyPr>
          <a:lstStyle/>
          <a:p>
            <a:pPr lvl="0">
              <a:buFont typeface="+mj-lt"/>
              <a:buAutoNum type="arabicPeriod"/>
            </a:pPr>
            <a:r>
              <a:rPr lang="et-EE" sz="2000" dirty="0"/>
              <a:t>Tulumaksusoodustuste vähendamine.</a:t>
            </a:r>
          </a:p>
          <a:p>
            <a:pPr lvl="0">
              <a:buFont typeface="+mj-lt"/>
              <a:buAutoNum type="arabicPeriod"/>
            </a:pPr>
            <a:r>
              <a:rPr lang="et-EE" sz="2000" dirty="0"/>
              <a:t>Tööandjapoolse haiguspäevade hüvitamine al 2017.</a:t>
            </a:r>
          </a:p>
          <a:p>
            <a:pPr lvl="0">
              <a:buFont typeface="+mj-lt"/>
              <a:buAutoNum type="arabicPeriod"/>
            </a:pPr>
            <a:r>
              <a:rPr lang="et-EE" sz="2000" dirty="0"/>
              <a:t>Erisoodustuse leevendamine majutuse ja transpordi osas al 01.07.2017.</a:t>
            </a:r>
          </a:p>
          <a:p>
            <a:pPr lvl="0">
              <a:buFont typeface="+mj-lt"/>
              <a:buAutoNum type="arabicPeriod"/>
            </a:pPr>
            <a:r>
              <a:rPr lang="et-EE" sz="2000" dirty="0"/>
              <a:t>Osalusoptsioonid al 01.07.2017.</a:t>
            </a:r>
          </a:p>
          <a:p>
            <a:pPr lvl="0">
              <a:buFont typeface="+mj-lt"/>
              <a:buAutoNum type="arabicPeriod"/>
            </a:pPr>
            <a:r>
              <a:rPr lang="et-EE" sz="2000" dirty="0"/>
              <a:t>Sõiduauto maksustamine al 2018.</a:t>
            </a:r>
          </a:p>
          <a:p>
            <a:pPr lvl="0">
              <a:buFont typeface="+mj-lt"/>
              <a:buAutoNum type="arabicPeriod"/>
            </a:pPr>
            <a:r>
              <a:rPr lang="et-EE" sz="2000" dirty="0"/>
              <a:t>Maksuvaba tulu 500 eurot 2018. </a:t>
            </a:r>
          </a:p>
          <a:p>
            <a:pPr lvl="0">
              <a:buFont typeface="+mj-lt"/>
              <a:buAutoNum type="arabicPeriod"/>
            </a:pPr>
            <a:r>
              <a:rPr lang="et-EE" sz="2000" dirty="0"/>
              <a:t>Terviseedendamise kulude maksuvabastus al 2018.</a:t>
            </a:r>
          </a:p>
          <a:p>
            <a:pPr>
              <a:buFont typeface="+mj-lt"/>
              <a:buAutoNum type="arabicPeriod"/>
            </a:pPr>
            <a:r>
              <a:rPr lang="et-EE" sz="2000" dirty="0"/>
              <a:t>Ettevõtluskonto al 2018. </a:t>
            </a:r>
          </a:p>
          <a:p>
            <a:pPr marL="0" indent="0">
              <a:buNone/>
            </a:pPr>
            <a:endParaRPr lang="et-EE" dirty="0"/>
          </a:p>
          <a:p>
            <a:pPr>
              <a:buFont typeface="+mj-lt"/>
              <a:buAutoNum type="arabicPeriod"/>
            </a:pPr>
            <a:endParaRPr lang="et-EE" dirty="0"/>
          </a:p>
        </p:txBody>
      </p:sp>
      <p:sp>
        <p:nvSpPr>
          <p:cNvPr id="3" name="Title 2"/>
          <p:cNvSpPr>
            <a:spLocks noGrp="1"/>
          </p:cNvSpPr>
          <p:nvPr>
            <p:ph type="title"/>
          </p:nvPr>
        </p:nvSpPr>
        <p:spPr/>
        <p:txBody>
          <a:bodyPr/>
          <a:lstStyle/>
          <a:p>
            <a:r>
              <a:rPr lang="et-EE" dirty="0"/>
              <a:t>Käsitletavad teemad</a:t>
            </a:r>
          </a:p>
        </p:txBody>
      </p:sp>
      <p:sp>
        <p:nvSpPr>
          <p:cNvPr id="4" name="Slide Number Placeholder 3"/>
          <p:cNvSpPr>
            <a:spLocks noGrp="1"/>
          </p:cNvSpPr>
          <p:nvPr>
            <p:ph type="sldNum" sz="quarter" idx="12"/>
          </p:nvPr>
        </p:nvSpPr>
        <p:spPr/>
        <p:txBody>
          <a:bodyPr/>
          <a:lstStyle/>
          <a:p>
            <a:fld id="{BC90D5DB-E154-457A-91AB-BA0F549CA87A}" type="slidenum">
              <a:rPr lang="et-EE" smtClean="0"/>
              <a:t>2</a:t>
            </a:fld>
            <a:endParaRPr lang="et-EE"/>
          </a:p>
        </p:txBody>
      </p:sp>
    </p:spTree>
    <p:extLst>
      <p:ext uri="{BB962C8B-B14F-4D97-AF65-F5344CB8AC3E}">
        <p14:creationId xmlns:p14="http://schemas.microsoft.com/office/powerpoint/2010/main" val="17026677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t-EE" sz="2000" dirty="0"/>
              <a:t>Tulumaksu kinnipidaja saab maksuvaba tulu rakendada kuupõhiselt. </a:t>
            </a:r>
          </a:p>
          <a:p>
            <a:pPr algn="just"/>
            <a:endParaRPr lang="et-EE" sz="2000" dirty="0"/>
          </a:p>
          <a:p>
            <a:pPr algn="just"/>
            <a:r>
              <a:rPr lang="et-EE" sz="2000" dirty="0"/>
              <a:t>Maksuvaba tulu summa arvutatakse vastavalt töötaja brutotöötasu või muu tasu suurusele.</a:t>
            </a:r>
          </a:p>
          <a:p>
            <a:pPr marL="0" indent="0" algn="just">
              <a:buNone/>
            </a:pPr>
            <a:endParaRPr lang="et-EE" sz="2000" dirty="0"/>
          </a:p>
          <a:p>
            <a:pPr algn="just"/>
            <a:r>
              <a:rPr lang="et-EE" sz="2000" dirty="0"/>
              <a:t>Töötajal, kes töötab mitmes töökohas ja/või saab pensioni, tuleb kindlasti arvestada, et tal on õigus maksuvaba tulu rakendada ainult ühes töökohas või Sotsiaalkindlustusametis.</a:t>
            </a:r>
          </a:p>
        </p:txBody>
      </p:sp>
      <p:sp>
        <p:nvSpPr>
          <p:cNvPr id="3" name="Title 2"/>
          <p:cNvSpPr>
            <a:spLocks noGrp="1"/>
          </p:cNvSpPr>
          <p:nvPr>
            <p:ph type="title"/>
          </p:nvPr>
        </p:nvSpPr>
        <p:spPr/>
        <p:txBody>
          <a:bodyPr/>
          <a:lstStyle/>
          <a:p>
            <a:r>
              <a:rPr lang="et-EE" dirty="0"/>
              <a:t>Maksuvaba tulu 500</a:t>
            </a:r>
          </a:p>
        </p:txBody>
      </p:sp>
      <p:sp>
        <p:nvSpPr>
          <p:cNvPr id="4" name="Slide Number Placeholder 3"/>
          <p:cNvSpPr>
            <a:spLocks noGrp="1"/>
          </p:cNvSpPr>
          <p:nvPr>
            <p:ph type="sldNum" sz="quarter" idx="12"/>
          </p:nvPr>
        </p:nvSpPr>
        <p:spPr/>
        <p:txBody>
          <a:bodyPr/>
          <a:lstStyle/>
          <a:p>
            <a:fld id="{BC90D5DB-E154-457A-91AB-BA0F549CA87A}" type="slidenum">
              <a:rPr lang="et-EE" smtClean="0"/>
              <a:t>20</a:t>
            </a:fld>
            <a:endParaRPr lang="et-EE"/>
          </a:p>
        </p:txBody>
      </p:sp>
    </p:spTree>
    <p:extLst>
      <p:ext uri="{BB962C8B-B14F-4D97-AF65-F5344CB8AC3E}">
        <p14:creationId xmlns:p14="http://schemas.microsoft.com/office/powerpoint/2010/main" val="35008260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t-EE" sz="2000" dirty="0"/>
              <a:t>Alates 2018 – 100 eurot kvartalis töötaja kohta ei ole erisoodustus. </a:t>
            </a:r>
          </a:p>
          <a:p>
            <a:endParaRPr lang="et-EE" sz="2000" dirty="0"/>
          </a:p>
          <a:p>
            <a:pPr>
              <a:buFont typeface="+mj-lt"/>
              <a:buAutoNum type="arabicPeriod"/>
            </a:pPr>
            <a:r>
              <a:rPr lang="et-EE" sz="2000" dirty="0"/>
              <a:t>Avaliku rahvaspordiürituse osavõtutasu;</a:t>
            </a:r>
          </a:p>
          <a:p>
            <a:pPr>
              <a:buFont typeface="+mj-lt"/>
              <a:buAutoNum type="arabicPeriod"/>
            </a:pPr>
            <a:r>
              <a:rPr lang="et-EE" sz="2000" dirty="0"/>
              <a:t>sportimis- või liikumispaiga regulaarse kasutamisega otseselt seotud kulutusi;</a:t>
            </a:r>
          </a:p>
          <a:p>
            <a:pPr>
              <a:buFont typeface="+mj-lt"/>
              <a:buAutoNum type="arabicPeriod"/>
            </a:pPr>
            <a:r>
              <a:rPr lang="et-EE" sz="2000" dirty="0"/>
              <a:t>tööandja olemasolevate spordirajatiste ülalpidamiseks tehtavaid kulutusi;</a:t>
            </a:r>
          </a:p>
          <a:p>
            <a:pPr>
              <a:buFont typeface="+mj-lt"/>
              <a:buAutoNum type="arabicPeriod"/>
            </a:pPr>
            <a:r>
              <a:rPr lang="et-EE" sz="2000" dirty="0"/>
              <a:t>kulutusi tervishoiutöötajate riiklikusse registrisse kantud või vastavat kutsetunnistust omava taastusarsti, füsioterapeudi, tegevusterapeudi, kliinilise logopeedi või kliinilise psühholoogi teenustele;</a:t>
            </a:r>
          </a:p>
          <a:p>
            <a:pPr>
              <a:buFont typeface="+mj-lt"/>
              <a:buAutoNum type="arabicPeriod"/>
            </a:pPr>
            <a:r>
              <a:rPr lang="et-EE" sz="2000" dirty="0"/>
              <a:t>ravikindlustuslepingu kindlustusmakset.</a:t>
            </a:r>
          </a:p>
        </p:txBody>
      </p:sp>
      <p:sp>
        <p:nvSpPr>
          <p:cNvPr id="3" name="Title 2"/>
          <p:cNvSpPr>
            <a:spLocks noGrp="1"/>
          </p:cNvSpPr>
          <p:nvPr>
            <p:ph type="title"/>
          </p:nvPr>
        </p:nvSpPr>
        <p:spPr/>
        <p:txBody>
          <a:bodyPr/>
          <a:lstStyle/>
          <a:p>
            <a:r>
              <a:rPr lang="et-EE" dirty="0"/>
              <a:t>Terviseedendamise kulud</a:t>
            </a:r>
          </a:p>
        </p:txBody>
      </p:sp>
      <p:sp>
        <p:nvSpPr>
          <p:cNvPr id="4" name="Slide Number Placeholder 3"/>
          <p:cNvSpPr>
            <a:spLocks noGrp="1"/>
          </p:cNvSpPr>
          <p:nvPr>
            <p:ph type="sldNum" sz="quarter" idx="12"/>
          </p:nvPr>
        </p:nvSpPr>
        <p:spPr/>
        <p:txBody>
          <a:bodyPr/>
          <a:lstStyle/>
          <a:p>
            <a:fld id="{BC90D5DB-E154-457A-91AB-BA0F549CA87A}" type="slidenum">
              <a:rPr lang="et-EE" smtClean="0"/>
              <a:t>21</a:t>
            </a:fld>
            <a:endParaRPr lang="et-EE"/>
          </a:p>
        </p:txBody>
      </p:sp>
    </p:spTree>
    <p:extLst>
      <p:ext uri="{BB962C8B-B14F-4D97-AF65-F5344CB8AC3E}">
        <p14:creationId xmlns:p14="http://schemas.microsoft.com/office/powerpoint/2010/main" val="25658060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t-EE" sz="2000" dirty="0"/>
              <a:t>100 eurot kvartalis on personaalne iga töötaja kohta. </a:t>
            </a:r>
          </a:p>
          <a:p>
            <a:pPr algn="just"/>
            <a:endParaRPr lang="et-EE" sz="2000" dirty="0"/>
          </a:p>
          <a:p>
            <a:pPr algn="just"/>
            <a:r>
              <a:rPr lang="et-EE" sz="2000" dirty="0"/>
              <a:t>Ei ole võimalik teisele töötajale üle kanda või siis samal töötajal järgmisesse perioodi edasi lükata. </a:t>
            </a:r>
          </a:p>
          <a:p>
            <a:pPr algn="just"/>
            <a:endParaRPr lang="et-EE" sz="2000" dirty="0"/>
          </a:p>
          <a:p>
            <a:pPr algn="just"/>
            <a:r>
              <a:rPr lang="et-EE" sz="2000" dirty="0"/>
              <a:t>Tööandjal lasub kohustus igalt töötajalt kulude hüvitamise nõusolekut küsida ja ka hüvitise maksmise osas arvestuse pidamine.</a:t>
            </a:r>
          </a:p>
        </p:txBody>
      </p:sp>
      <p:sp>
        <p:nvSpPr>
          <p:cNvPr id="3" name="Title 2"/>
          <p:cNvSpPr>
            <a:spLocks noGrp="1"/>
          </p:cNvSpPr>
          <p:nvPr>
            <p:ph type="title"/>
          </p:nvPr>
        </p:nvSpPr>
        <p:spPr/>
        <p:txBody>
          <a:bodyPr/>
          <a:lstStyle/>
          <a:p>
            <a:r>
              <a:rPr lang="et-EE" dirty="0"/>
              <a:t>Terviseedendamise kulud</a:t>
            </a:r>
          </a:p>
        </p:txBody>
      </p:sp>
      <p:sp>
        <p:nvSpPr>
          <p:cNvPr id="4" name="Slide Number Placeholder 3"/>
          <p:cNvSpPr>
            <a:spLocks noGrp="1"/>
          </p:cNvSpPr>
          <p:nvPr>
            <p:ph type="sldNum" sz="quarter" idx="12"/>
          </p:nvPr>
        </p:nvSpPr>
        <p:spPr/>
        <p:txBody>
          <a:bodyPr/>
          <a:lstStyle/>
          <a:p>
            <a:fld id="{BC90D5DB-E154-457A-91AB-BA0F549CA87A}" type="slidenum">
              <a:rPr lang="et-EE" smtClean="0"/>
              <a:t>22</a:t>
            </a:fld>
            <a:endParaRPr lang="et-EE"/>
          </a:p>
        </p:txBody>
      </p:sp>
    </p:spTree>
    <p:extLst>
      <p:ext uri="{BB962C8B-B14F-4D97-AF65-F5344CB8AC3E}">
        <p14:creationId xmlns:p14="http://schemas.microsoft.com/office/powerpoint/2010/main" val="326505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t-EE" sz="2000" b="1" dirty="0"/>
              <a:t>Avalik spordiüritus</a:t>
            </a:r>
          </a:p>
          <a:p>
            <a:endParaRPr lang="et-EE" sz="2000" dirty="0"/>
          </a:p>
          <a:p>
            <a:r>
              <a:rPr lang="et-EE" sz="2000" dirty="0"/>
              <a:t>Selline üritus, kuhu võivad osalema minna kõik soovijad, mitte näiteks asutuse suvepäevad või spordipäev. </a:t>
            </a:r>
          </a:p>
        </p:txBody>
      </p:sp>
      <p:sp>
        <p:nvSpPr>
          <p:cNvPr id="3" name="Title 2"/>
          <p:cNvSpPr>
            <a:spLocks noGrp="1"/>
          </p:cNvSpPr>
          <p:nvPr>
            <p:ph type="title"/>
          </p:nvPr>
        </p:nvSpPr>
        <p:spPr/>
        <p:txBody>
          <a:bodyPr/>
          <a:lstStyle/>
          <a:p>
            <a:r>
              <a:rPr lang="et-EE" dirty="0"/>
              <a:t>Terviseedendamise kulud</a:t>
            </a:r>
          </a:p>
        </p:txBody>
      </p:sp>
      <p:sp>
        <p:nvSpPr>
          <p:cNvPr id="4" name="Slide Number Placeholder 3"/>
          <p:cNvSpPr>
            <a:spLocks noGrp="1"/>
          </p:cNvSpPr>
          <p:nvPr>
            <p:ph type="sldNum" sz="quarter" idx="12"/>
          </p:nvPr>
        </p:nvSpPr>
        <p:spPr/>
        <p:txBody>
          <a:bodyPr/>
          <a:lstStyle/>
          <a:p>
            <a:fld id="{BC90D5DB-E154-457A-91AB-BA0F549CA87A}" type="slidenum">
              <a:rPr lang="et-EE" smtClean="0"/>
              <a:t>23</a:t>
            </a:fld>
            <a:endParaRPr lang="et-EE"/>
          </a:p>
        </p:txBody>
      </p:sp>
    </p:spTree>
    <p:extLst>
      <p:ext uri="{BB962C8B-B14F-4D97-AF65-F5344CB8AC3E}">
        <p14:creationId xmlns:p14="http://schemas.microsoft.com/office/powerpoint/2010/main" val="7291917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t-EE" sz="2000" b="1" dirty="0"/>
              <a:t>Sportimis- või liikumispaiga kasutamise kulude </a:t>
            </a:r>
            <a:r>
              <a:rPr lang="et-EE" sz="2000" dirty="0"/>
              <a:t>all mõeldakse spordiklubide liikmemakse ja pileteid. </a:t>
            </a:r>
          </a:p>
          <a:p>
            <a:pPr algn="just"/>
            <a:endParaRPr lang="et-EE" sz="2000" dirty="0"/>
          </a:p>
          <a:p>
            <a:pPr algn="just"/>
            <a:r>
              <a:rPr lang="et-EE" sz="2000" dirty="0"/>
              <a:t>Arvesse lähevad ka ettevõttesisesed spordiklubid. </a:t>
            </a:r>
          </a:p>
          <a:p>
            <a:pPr algn="just"/>
            <a:endParaRPr lang="et-EE" sz="2000" dirty="0"/>
          </a:p>
          <a:p>
            <a:pPr algn="just"/>
            <a:r>
              <a:rPr lang="et-EE" sz="2000" dirty="0"/>
              <a:t>Kuna seadusandja soov oli soodustada järjepidavat tervise eest hoolitsemist, siis ei laiene maksuvabastus olukordadele, kus tööandja soovib spordikompleksi või treeningpaika rentida lühiajaliselt, nt. ettevõtte spordipäevade tarbeks. </a:t>
            </a:r>
          </a:p>
          <a:p>
            <a:pPr algn="just"/>
            <a:endParaRPr lang="et-EE" sz="2000" dirty="0"/>
          </a:p>
          <a:p>
            <a:pPr algn="just"/>
            <a:r>
              <a:rPr lang="et-EE" sz="2000" u="sng" dirty="0"/>
              <a:t>Sportimis- või liikumispaiga kasutamisega seotud kuludeks ei loeta vahendeid, riideid ega jalanõusid, mida tegevuse harrastamiseks võib vaja minna. </a:t>
            </a:r>
          </a:p>
        </p:txBody>
      </p:sp>
      <p:sp>
        <p:nvSpPr>
          <p:cNvPr id="3" name="Title 2"/>
          <p:cNvSpPr>
            <a:spLocks noGrp="1"/>
          </p:cNvSpPr>
          <p:nvPr>
            <p:ph type="title"/>
          </p:nvPr>
        </p:nvSpPr>
        <p:spPr/>
        <p:txBody>
          <a:bodyPr/>
          <a:lstStyle/>
          <a:p>
            <a:r>
              <a:rPr lang="et-EE" dirty="0"/>
              <a:t>Terviseedendamise kulud</a:t>
            </a:r>
          </a:p>
        </p:txBody>
      </p:sp>
      <p:sp>
        <p:nvSpPr>
          <p:cNvPr id="4" name="Slide Number Placeholder 3"/>
          <p:cNvSpPr>
            <a:spLocks noGrp="1"/>
          </p:cNvSpPr>
          <p:nvPr>
            <p:ph type="sldNum" sz="quarter" idx="12"/>
          </p:nvPr>
        </p:nvSpPr>
        <p:spPr/>
        <p:txBody>
          <a:bodyPr/>
          <a:lstStyle/>
          <a:p>
            <a:fld id="{BC90D5DB-E154-457A-91AB-BA0F549CA87A}" type="slidenum">
              <a:rPr lang="et-EE" smtClean="0"/>
              <a:t>24</a:t>
            </a:fld>
            <a:endParaRPr lang="et-EE"/>
          </a:p>
        </p:txBody>
      </p:sp>
    </p:spTree>
    <p:extLst>
      <p:ext uri="{BB962C8B-B14F-4D97-AF65-F5344CB8AC3E}">
        <p14:creationId xmlns:p14="http://schemas.microsoft.com/office/powerpoint/2010/main" val="10351041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t-EE" sz="2000" dirty="0"/>
              <a:t>Olemasolevate spordirajatiste kulutused, mitte uued investeeringud. </a:t>
            </a:r>
          </a:p>
          <a:p>
            <a:endParaRPr lang="et-EE" sz="2000" dirty="0"/>
          </a:p>
          <a:p>
            <a:pPr algn="just"/>
            <a:r>
              <a:rPr lang="et-EE" sz="2000" dirty="0"/>
              <a:t>Piirmäära suuruseks on samuti 100 eurot kvartalis töötaja kohta ning kasutada võib nende töötajate piirmäära, kes tööandja spordirajatisi kasutavad. </a:t>
            </a:r>
          </a:p>
          <a:p>
            <a:pPr algn="just"/>
            <a:endParaRPr lang="et-EE" sz="2000" dirty="0"/>
          </a:p>
          <a:p>
            <a:pPr algn="just"/>
            <a:r>
              <a:rPr lang="et-EE" sz="2000" dirty="0"/>
              <a:t>Spordirajatiste ülalpidamiseks tehtavad kulud: </a:t>
            </a:r>
          </a:p>
          <a:p>
            <a:pPr marL="0" indent="0" algn="just">
              <a:buNone/>
            </a:pPr>
            <a:r>
              <a:rPr lang="et-EE" sz="2000" dirty="0"/>
              <a:t> </a:t>
            </a:r>
          </a:p>
          <a:p>
            <a:pPr marL="457200" indent="-457200" algn="just">
              <a:buFont typeface="+mj-lt"/>
              <a:buAutoNum type="arabicPeriod"/>
            </a:pPr>
            <a:r>
              <a:rPr lang="et-EE" sz="2000" dirty="0"/>
              <a:t>Ruumide ülalpidamisega otseselt seotud kulusid. </a:t>
            </a:r>
          </a:p>
          <a:p>
            <a:pPr marL="457200" indent="-457200" algn="just">
              <a:buFont typeface="+mj-lt"/>
              <a:buAutoNum type="arabicPeriod"/>
            </a:pPr>
            <a:r>
              <a:rPr lang="et-EE" sz="2000" dirty="0"/>
              <a:t>Kasutatava ruumi ja seadmete remont, koristamine. </a:t>
            </a:r>
          </a:p>
          <a:p>
            <a:pPr marL="457200" indent="-457200" algn="just">
              <a:buFont typeface="+mj-lt"/>
              <a:buAutoNum type="arabicPeriod"/>
            </a:pPr>
            <a:r>
              <a:rPr lang="et-EE" sz="2000" dirty="0"/>
              <a:t>Jooksvad kulud, nagu elekter ja vesi.</a:t>
            </a:r>
          </a:p>
        </p:txBody>
      </p:sp>
      <p:sp>
        <p:nvSpPr>
          <p:cNvPr id="3" name="Title 2"/>
          <p:cNvSpPr>
            <a:spLocks noGrp="1"/>
          </p:cNvSpPr>
          <p:nvPr>
            <p:ph type="title"/>
          </p:nvPr>
        </p:nvSpPr>
        <p:spPr/>
        <p:txBody>
          <a:bodyPr/>
          <a:lstStyle/>
          <a:p>
            <a:r>
              <a:rPr lang="et-EE" dirty="0"/>
              <a:t>Terviseedendamise kulud</a:t>
            </a:r>
          </a:p>
        </p:txBody>
      </p:sp>
      <p:sp>
        <p:nvSpPr>
          <p:cNvPr id="4" name="Slide Number Placeholder 3"/>
          <p:cNvSpPr>
            <a:spLocks noGrp="1"/>
          </p:cNvSpPr>
          <p:nvPr>
            <p:ph type="sldNum" sz="quarter" idx="12"/>
          </p:nvPr>
        </p:nvSpPr>
        <p:spPr/>
        <p:txBody>
          <a:bodyPr/>
          <a:lstStyle/>
          <a:p>
            <a:fld id="{BC90D5DB-E154-457A-91AB-BA0F549CA87A}" type="slidenum">
              <a:rPr lang="et-EE" smtClean="0"/>
              <a:t>25</a:t>
            </a:fld>
            <a:endParaRPr lang="et-EE"/>
          </a:p>
        </p:txBody>
      </p:sp>
    </p:spTree>
    <p:extLst>
      <p:ext uri="{BB962C8B-B14F-4D97-AF65-F5344CB8AC3E}">
        <p14:creationId xmlns:p14="http://schemas.microsoft.com/office/powerpoint/2010/main" val="22708700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t-EE" sz="2000" b="1" dirty="0"/>
              <a:t>Taastusravi</a:t>
            </a:r>
            <a:endParaRPr lang="et-EE" sz="2000" dirty="0"/>
          </a:p>
          <a:p>
            <a:pPr algn="just"/>
            <a:r>
              <a:rPr lang="et-EE" sz="2000" dirty="0"/>
              <a:t>Taastusraviga seotud kulutuste hüvitamisel on oluline, et taastusravi saadakse vastavat kutsetunnistust või -standardit omavalt isikult ja kes on kantud vastavasse riiklikku registrisse (või kutsetunnistus).</a:t>
            </a:r>
          </a:p>
          <a:p>
            <a:pPr algn="just"/>
            <a:endParaRPr lang="et-EE" sz="2000" dirty="0"/>
          </a:p>
          <a:p>
            <a:pPr algn="just"/>
            <a:r>
              <a:rPr lang="fi-FI" sz="2000" dirty="0"/>
              <a:t>Taastusravi teenus on</a:t>
            </a:r>
            <a:r>
              <a:rPr lang="et-EE" sz="2000" dirty="0"/>
              <a:t>: </a:t>
            </a:r>
          </a:p>
          <a:p>
            <a:pPr algn="just"/>
            <a:r>
              <a:rPr lang="fi-FI" sz="2000" b="1" dirty="0"/>
              <a:t>taastusarsti, füsioterapeudi,</a:t>
            </a:r>
            <a:r>
              <a:rPr lang="et-EE" sz="2000" b="1" dirty="0"/>
              <a:t> </a:t>
            </a:r>
            <a:r>
              <a:rPr lang="fi-FI" sz="2000" b="1" dirty="0"/>
              <a:t>tegevusterapeudi, kliinilise</a:t>
            </a:r>
            <a:r>
              <a:rPr lang="et-EE" sz="2000" b="1" dirty="0"/>
              <a:t> logopeedi või kliinilise psühholoogi</a:t>
            </a:r>
            <a:r>
              <a:rPr lang="et-EE" sz="2000" dirty="0"/>
              <a:t> osutatav teenus ägeda haiguse või vigastuse või pikaajalise haiguse järgselt tekkinud funktsioonipuude eelse olukorra võimalikult täielikuks taastamiseks või funktsioonijäägi säilitamiseks.</a:t>
            </a:r>
          </a:p>
          <a:p>
            <a:pPr algn="just"/>
            <a:endParaRPr lang="et-EE" sz="2000" dirty="0"/>
          </a:p>
          <a:p>
            <a:pPr algn="just"/>
            <a:r>
              <a:rPr lang="et-EE" sz="2000" u="sng" dirty="0"/>
              <a:t>Kulusid tuleb tööandjal deklareerida järgmise aasta 1. veebruariks. </a:t>
            </a:r>
          </a:p>
        </p:txBody>
      </p:sp>
      <p:sp>
        <p:nvSpPr>
          <p:cNvPr id="3" name="Title 2"/>
          <p:cNvSpPr>
            <a:spLocks noGrp="1"/>
          </p:cNvSpPr>
          <p:nvPr>
            <p:ph type="title"/>
          </p:nvPr>
        </p:nvSpPr>
        <p:spPr/>
        <p:txBody>
          <a:bodyPr/>
          <a:lstStyle/>
          <a:p>
            <a:r>
              <a:rPr lang="et-EE" dirty="0"/>
              <a:t>Terviseedendamise kulud</a:t>
            </a:r>
          </a:p>
        </p:txBody>
      </p:sp>
      <p:sp>
        <p:nvSpPr>
          <p:cNvPr id="4" name="Slide Number Placeholder 3"/>
          <p:cNvSpPr>
            <a:spLocks noGrp="1"/>
          </p:cNvSpPr>
          <p:nvPr>
            <p:ph type="sldNum" sz="quarter" idx="12"/>
          </p:nvPr>
        </p:nvSpPr>
        <p:spPr/>
        <p:txBody>
          <a:bodyPr/>
          <a:lstStyle/>
          <a:p>
            <a:fld id="{BC90D5DB-E154-457A-91AB-BA0F549CA87A}" type="slidenum">
              <a:rPr lang="et-EE" smtClean="0"/>
              <a:t>26</a:t>
            </a:fld>
            <a:endParaRPr lang="et-EE"/>
          </a:p>
        </p:txBody>
      </p:sp>
    </p:spTree>
    <p:extLst>
      <p:ext uri="{BB962C8B-B14F-4D97-AF65-F5344CB8AC3E}">
        <p14:creationId xmlns:p14="http://schemas.microsoft.com/office/powerpoint/2010/main" val="21147395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t-EE" sz="2000" dirty="0"/>
              <a:t>Ettevõtlustulu lihtsustatud maksustamise seadus</a:t>
            </a:r>
          </a:p>
          <a:p>
            <a:endParaRPr lang="et-EE" sz="2000" dirty="0"/>
          </a:p>
          <a:p>
            <a:r>
              <a:rPr lang="et-EE" sz="2000" dirty="0"/>
              <a:t>Spetsiaalselt avatud ettevõtluskonto (praegu ainult LHV). </a:t>
            </a:r>
          </a:p>
          <a:p>
            <a:endParaRPr lang="et-EE" sz="2000" dirty="0"/>
          </a:p>
          <a:p>
            <a:r>
              <a:rPr lang="et-EE" sz="2000" dirty="0"/>
              <a:t>Mõeldud väikeettevõtjatele, kelle aastane tulu ei ületa 25 000 eurot.</a:t>
            </a:r>
          </a:p>
          <a:p>
            <a:endParaRPr lang="et-EE" sz="2000" dirty="0"/>
          </a:p>
          <a:p>
            <a:r>
              <a:rPr lang="et-EE" sz="2000" dirty="0"/>
              <a:t>20% tulumaksu, kui üle 25 000 aastas, siis 40%. </a:t>
            </a:r>
          </a:p>
          <a:p>
            <a:endParaRPr lang="et-EE" sz="2000" dirty="0"/>
          </a:p>
          <a:p>
            <a:r>
              <a:rPr lang="et-EE" sz="2000" dirty="0"/>
              <a:t>Ettevõtluskontot kasutav ettevõtja ei pea esitama ühtki aruannet ega kulutama aega ja raha raamatupidamisele.</a:t>
            </a:r>
          </a:p>
        </p:txBody>
      </p:sp>
      <p:sp>
        <p:nvSpPr>
          <p:cNvPr id="3" name="Title 2"/>
          <p:cNvSpPr>
            <a:spLocks noGrp="1"/>
          </p:cNvSpPr>
          <p:nvPr>
            <p:ph type="title"/>
          </p:nvPr>
        </p:nvSpPr>
        <p:spPr/>
        <p:txBody>
          <a:bodyPr/>
          <a:lstStyle/>
          <a:p>
            <a:r>
              <a:rPr lang="et-EE" dirty="0"/>
              <a:t>Ettevõtluskonto</a:t>
            </a:r>
          </a:p>
        </p:txBody>
      </p:sp>
      <p:sp>
        <p:nvSpPr>
          <p:cNvPr id="4" name="Slide Number Placeholder 3"/>
          <p:cNvSpPr>
            <a:spLocks noGrp="1"/>
          </p:cNvSpPr>
          <p:nvPr>
            <p:ph type="sldNum" sz="quarter" idx="12"/>
          </p:nvPr>
        </p:nvSpPr>
        <p:spPr/>
        <p:txBody>
          <a:bodyPr/>
          <a:lstStyle/>
          <a:p>
            <a:fld id="{BC90D5DB-E154-457A-91AB-BA0F549CA87A}" type="slidenum">
              <a:rPr lang="et-EE" smtClean="0"/>
              <a:t>27</a:t>
            </a:fld>
            <a:endParaRPr lang="et-EE"/>
          </a:p>
        </p:txBody>
      </p:sp>
    </p:spTree>
    <p:extLst>
      <p:ext uri="{BB962C8B-B14F-4D97-AF65-F5344CB8AC3E}">
        <p14:creationId xmlns:p14="http://schemas.microsoft.com/office/powerpoint/2010/main" val="27813374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t-EE" sz="2000" dirty="0"/>
              <a:t>Laekunud tuludelt kannab pank iga kuu automaatselt 20% ettevõtlustulu maksu Maksu- ja Tolliameti pangakontole.</a:t>
            </a:r>
          </a:p>
          <a:p>
            <a:endParaRPr lang="et-EE" sz="2000" dirty="0"/>
          </a:p>
          <a:p>
            <a:r>
              <a:rPr lang="et-EE" sz="2000" dirty="0"/>
              <a:t>Ettevõtlustulu jaotatakse kui on </a:t>
            </a:r>
            <a:r>
              <a:rPr lang="et-EE" sz="2000" u="sng" dirty="0"/>
              <a:t>kogumispensioniga liitunud</a:t>
            </a:r>
            <a:r>
              <a:rPr lang="et-EE" sz="2000" dirty="0"/>
              <a:t>, siis </a:t>
            </a:r>
          </a:p>
          <a:p>
            <a:endParaRPr lang="et-EE" sz="2000" dirty="0"/>
          </a:p>
          <a:p>
            <a:pPr marL="457200" indent="-457200">
              <a:buFont typeface="+mj-lt"/>
              <a:buAutoNum type="arabicPeriod"/>
            </a:pPr>
            <a:r>
              <a:rPr lang="fi-FI" sz="2000" dirty="0"/>
              <a:t>tulumaksu osa määr on 20/55 ettevõtlustulu maksu määrast;</a:t>
            </a:r>
            <a:br>
              <a:rPr lang="fi-FI" sz="2000" dirty="0"/>
            </a:br>
            <a:endParaRPr lang="et-EE" sz="2000" dirty="0"/>
          </a:p>
          <a:p>
            <a:pPr marL="457200" indent="-457200">
              <a:buFont typeface="+mj-lt"/>
              <a:buAutoNum type="arabicPeriod"/>
            </a:pPr>
            <a:r>
              <a:rPr lang="fi-FI" sz="2000" dirty="0"/>
              <a:t>sotsiaalmaksu osa määr on 33/55 ettevõtlustulu maksu määrast;</a:t>
            </a:r>
            <a:endParaRPr lang="et-EE" sz="2000" dirty="0"/>
          </a:p>
          <a:p>
            <a:pPr marL="457200" indent="-457200">
              <a:buFont typeface="+mj-lt"/>
              <a:buAutoNum type="arabicPeriod"/>
            </a:pPr>
            <a:endParaRPr lang="et-EE" sz="2000" dirty="0"/>
          </a:p>
          <a:p>
            <a:pPr marL="457200" indent="-457200">
              <a:buFont typeface="+mj-lt"/>
              <a:buAutoNum type="arabicPeriod"/>
            </a:pPr>
            <a:r>
              <a:rPr lang="fi-FI" sz="2000" dirty="0"/>
              <a:t>kohustusliku kogumispensioni makse osa määr on 2/55 ettevõtlustulu maksu määrast.</a:t>
            </a:r>
            <a:endParaRPr lang="et-EE" sz="2000" dirty="0"/>
          </a:p>
          <a:p>
            <a:pPr marL="0" indent="0">
              <a:buNone/>
            </a:pPr>
            <a:endParaRPr lang="et-EE" sz="2000" dirty="0"/>
          </a:p>
          <a:p>
            <a:endParaRPr lang="et-EE" sz="2000" dirty="0"/>
          </a:p>
          <a:p>
            <a:endParaRPr lang="et-EE" sz="2000" dirty="0"/>
          </a:p>
          <a:p>
            <a:endParaRPr lang="et-EE" sz="2000" dirty="0"/>
          </a:p>
          <a:p>
            <a:endParaRPr lang="et-EE" sz="2000" dirty="0"/>
          </a:p>
          <a:p>
            <a:endParaRPr lang="et-EE" dirty="0"/>
          </a:p>
        </p:txBody>
      </p:sp>
      <p:sp>
        <p:nvSpPr>
          <p:cNvPr id="3" name="Title 2"/>
          <p:cNvSpPr>
            <a:spLocks noGrp="1"/>
          </p:cNvSpPr>
          <p:nvPr>
            <p:ph type="title"/>
          </p:nvPr>
        </p:nvSpPr>
        <p:spPr/>
        <p:txBody>
          <a:bodyPr/>
          <a:lstStyle/>
          <a:p>
            <a:r>
              <a:rPr lang="et-EE" dirty="0"/>
              <a:t>Ettevõtluskonto</a:t>
            </a:r>
          </a:p>
        </p:txBody>
      </p:sp>
      <p:sp>
        <p:nvSpPr>
          <p:cNvPr id="4" name="Slide Number Placeholder 3"/>
          <p:cNvSpPr>
            <a:spLocks noGrp="1"/>
          </p:cNvSpPr>
          <p:nvPr>
            <p:ph type="sldNum" sz="quarter" idx="12"/>
          </p:nvPr>
        </p:nvSpPr>
        <p:spPr/>
        <p:txBody>
          <a:bodyPr/>
          <a:lstStyle/>
          <a:p>
            <a:fld id="{BC90D5DB-E154-457A-91AB-BA0F549CA87A}" type="slidenum">
              <a:rPr lang="et-EE" smtClean="0"/>
              <a:t>28</a:t>
            </a:fld>
            <a:endParaRPr lang="et-EE"/>
          </a:p>
        </p:txBody>
      </p:sp>
    </p:spTree>
    <p:extLst>
      <p:ext uri="{BB962C8B-B14F-4D97-AF65-F5344CB8AC3E}">
        <p14:creationId xmlns:p14="http://schemas.microsoft.com/office/powerpoint/2010/main" val="39913931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t-EE" sz="2000" dirty="0"/>
              <a:t>Ettevõtlustulu jaotatakse kui </a:t>
            </a:r>
            <a:r>
              <a:rPr lang="et-EE" sz="2000" u="sng" dirty="0"/>
              <a:t>ei ole  kogumispensioniga liitunud</a:t>
            </a:r>
            <a:r>
              <a:rPr lang="et-EE" sz="2000" dirty="0"/>
              <a:t>, siis </a:t>
            </a:r>
          </a:p>
          <a:p>
            <a:endParaRPr lang="et-EE" dirty="0"/>
          </a:p>
          <a:p>
            <a:pPr marL="457200" indent="-457200">
              <a:buFont typeface="+mj-lt"/>
              <a:buAutoNum type="arabicPeriod"/>
            </a:pPr>
            <a:r>
              <a:rPr lang="fi-FI" sz="2000" dirty="0"/>
              <a:t>tulumaksu osa määr on 20/53 ettevõtlustulu maksu määrast;</a:t>
            </a:r>
            <a:br>
              <a:rPr lang="fi-FI" sz="2000" dirty="0"/>
            </a:br>
            <a:endParaRPr lang="et-EE" sz="2000" dirty="0"/>
          </a:p>
          <a:p>
            <a:pPr marL="457200" indent="-457200">
              <a:buFont typeface="+mj-lt"/>
              <a:buAutoNum type="arabicPeriod"/>
            </a:pPr>
            <a:r>
              <a:rPr lang="fi-FI" sz="2000" dirty="0"/>
              <a:t>sotsiaalmaksu osa määr on 33/53 ettevõtlustulu maksu määrast.</a:t>
            </a:r>
            <a:endParaRPr lang="et-EE" sz="2000" dirty="0"/>
          </a:p>
        </p:txBody>
      </p:sp>
      <p:sp>
        <p:nvSpPr>
          <p:cNvPr id="3" name="Title 2"/>
          <p:cNvSpPr>
            <a:spLocks noGrp="1"/>
          </p:cNvSpPr>
          <p:nvPr>
            <p:ph type="title"/>
          </p:nvPr>
        </p:nvSpPr>
        <p:spPr/>
        <p:txBody>
          <a:bodyPr/>
          <a:lstStyle/>
          <a:p>
            <a:r>
              <a:rPr lang="et-EE" dirty="0"/>
              <a:t>Ettevõtluskonto</a:t>
            </a:r>
          </a:p>
        </p:txBody>
      </p:sp>
      <p:sp>
        <p:nvSpPr>
          <p:cNvPr id="4" name="Slide Number Placeholder 3"/>
          <p:cNvSpPr>
            <a:spLocks noGrp="1"/>
          </p:cNvSpPr>
          <p:nvPr>
            <p:ph type="sldNum" sz="quarter" idx="12"/>
          </p:nvPr>
        </p:nvSpPr>
        <p:spPr/>
        <p:txBody>
          <a:bodyPr/>
          <a:lstStyle/>
          <a:p>
            <a:fld id="{BC90D5DB-E154-457A-91AB-BA0F549CA87A}" type="slidenum">
              <a:rPr lang="et-EE" smtClean="0"/>
              <a:t>29</a:t>
            </a:fld>
            <a:endParaRPr lang="et-EE"/>
          </a:p>
        </p:txBody>
      </p:sp>
    </p:spTree>
    <p:extLst>
      <p:ext uri="{BB962C8B-B14F-4D97-AF65-F5344CB8AC3E}">
        <p14:creationId xmlns:p14="http://schemas.microsoft.com/office/powerpoint/2010/main" val="3265688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t-EE" sz="2000" dirty="0"/>
              <a:t>Täiendav maksuvabastus pensioni puhul kaob ära. </a:t>
            </a:r>
          </a:p>
          <a:p>
            <a:endParaRPr lang="et-EE" sz="2000" dirty="0"/>
          </a:p>
          <a:p>
            <a:r>
              <a:rPr lang="et-EE" sz="2000" dirty="0"/>
              <a:t>Täiendav maksuvaba tulu tööõnnetus- või kutsehaigushüvitise korral kaob ära. </a:t>
            </a:r>
          </a:p>
          <a:p>
            <a:endParaRPr lang="et-EE" sz="2000" dirty="0"/>
          </a:p>
          <a:p>
            <a:r>
              <a:rPr lang="et-EE" sz="2000" dirty="0"/>
              <a:t>Eluasemelaenu interesse saab maha arvata kuni 300 eurot (01.01.2017). </a:t>
            </a:r>
          </a:p>
        </p:txBody>
      </p:sp>
      <p:sp>
        <p:nvSpPr>
          <p:cNvPr id="3" name="Title 2"/>
          <p:cNvSpPr>
            <a:spLocks noGrp="1"/>
          </p:cNvSpPr>
          <p:nvPr>
            <p:ph type="title"/>
          </p:nvPr>
        </p:nvSpPr>
        <p:spPr/>
        <p:txBody>
          <a:bodyPr/>
          <a:lstStyle/>
          <a:p>
            <a:r>
              <a:rPr lang="et-EE" dirty="0"/>
              <a:t>Tulumaksu soodustuste vähenemine</a:t>
            </a:r>
          </a:p>
        </p:txBody>
      </p:sp>
      <p:sp>
        <p:nvSpPr>
          <p:cNvPr id="4" name="Slide Number Placeholder 3"/>
          <p:cNvSpPr>
            <a:spLocks noGrp="1"/>
          </p:cNvSpPr>
          <p:nvPr>
            <p:ph type="sldNum" sz="quarter" idx="12"/>
          </p:nvPr>
        </p:nvSpPr>
        <p:spPr/>
        <p:txBody>
          <a:bodyPr/>
          <a:lstStyle/>
          <a:p>
            <a:fld id="{BC90D5DB-E154-457A-91AB-BA0F549CA87A}" type="slidenum">
              <a:rPr lang="et-EE" smtClean="0"/>
              <a:t>3</a:t>
            </a:fld>
            <a:endParaRPr lang="et-EE"/>
          </a:p>
        </p:txBody>
      </p:sp>
    </p:spTree>
    <p:extLst>
      <p:ext uri="{BB962C8B-B14F-4D97-AF65-F5344CB8AC3E}">
        <p14:creationId xmlns:p14="http://schemas.microsoft.com/office/powerpoint/2010/main" val="24848659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endParaRPr lang="et-EE" altLang="et-EE" sz="2400" b="1" dirty="0"/>
          </a:p>
          <a:p>
            <a:pPr algn="ctr"/>
            <a:endParaRPr lang="et-EE" altLang="et-EE" sz="2400" b="1" dirty="0"/>
          </a:p>
          <a:p>
            <a:pPr algn="ctr"/>
            <a:r>
              <a:rPr lang="et-EE" altLang="et-EE" sz="2400" b="1" dirty="0"/>
              <a:t>Tänan kuulamast!</a:t>
            </a:r>
            <a:br>
              <a:rPr lang="et-EE" altLang="et-EE" sz="2400" b="1" dirty="0"/>
            </a:br>
            <a:br>
              <a:rPr lang="et-EE" altLang="et-EE" sz="2400" b="1" dirty="0"/>
            </a:br>
            <a:r>
              <a:rPr lang="et-EE" altLang="et-EE" sz="2400" b="1" dirty="0"/>
              <a:t>Tonis.elling@leinonen.ee</a:t>
            </a:r>
            <a:endParaRPr lang="et-EE" sz="2400" b="1" dirty="0"/>
          </a:p>
        </p:txBody>
      </p:sp>
      <p:sp>
        <p:nvSpPr>
          <p:cNvPr id="3" name="Title 2"/>
          <p:cNvSpPr>
            <a:spLocks noGrp="1"/>
          </p:cNvSpPr>
          <p:nvPr>
            <p:ph type="title"/>
          </p:nvPr>
        </p:nvSpPr>
        <p:spPr/>
        <p:txBody>
          <a:bodyPr/>
          <a:lstStyle/>
          <a:p>
            <a:endParaRPr lang="et-EE"/>
          </a:p>
        </p:txBody>
      </p:sp>
      <p:sp>
        <p:nvSpPr>
          <p:cNvPr id="4" name="Slide Number Placeholder 3"/>
          <p:cNvSpPr>
            <a:spLocks noGrp="1"/>
          </p:cNvSpPr>
          <p:nvPr>
            <p:ph type="sldNum" sz="quarter" idx="12"/>
          </p:nvPr>
        </p:nvSpPr>
        <p:spPr/>
        <p:txBody>
          <a:bodyPr/>
          <a:lstStyle/>
          <a:p>
            <a:fld id="{BC90D5DB-E154-457A-91AB-BA0F549CA87A}" type="slidenum">
              <a:rPr lang="et-EE" smtClean="0"/>
              <a:t>30</a:t>
            </a:fld>
            <a:endParaRPr lang="et-EE"/>
          </a:p>
        </p:txBody>
      </p:sp>
    </p:spTree>
    <p:extLst>
      <p:ext uri="{BB962C8B-B14F-4D97-AF65-F5344CB8AC3E}">
        <p14:creationId xmlns:p14="http://schemas.microsoft.com/office/powerpoint/2010/main" val="3576401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just">
              <a:buNone/>
            </a:pPr>
            <a:endParaRPr lang="et-EE" sz="2000" dirty="0"/>
          </a:p>
          <a:p>
            <a:pPr marL="0" indent="0" algn="just">
              <a:buNone/>
            </a:pPr>
            <a:r>
              <a:rPr lang="et-EE" sz="2000" b="1" dirty="0"/>
              <a:t>4-8 kalendripäev – 70% kohustuslik</a:t>
            </a:r>
            <a:r>
              <a:rPr lang="et-EE" sz="2000" dirty="0"/>
              <a:t>. </a:t>
            </a:r>
          </a:p>
          <a:p>
            <a:pPr marL="0" indent="0" algn="just">
              <a:buNone/>
            </a:pPr>
            <a:r>
              <a:rPr lang="et-EE" sz="2000" dirty="0"/>
              <a:t>Kehtiva töötervishoiu ja tööohutuse seaduse (TTOS) kohaselt on tööandjal kohustus maksta hüvitist neljanda kuni kaheksanda kalendripäeva eest 70% töötaja keskmisest palgast ning makstav hüvitis ei ole maksustatav sotsiaalmaksuga. </a:t>
            </a:r>
          </a:p>
          <a:p>
            <a:pPr marL="0" indent="0" algn="just">
              <a:buNone/>
            </a:pPr>
            <a:endParaRPr lang="et-EE" sz="2000" dirty="0"/>
          </a:p>
          <a:p>
            <a:pPr marL="0" indent="0" algn="just">
              <a:buNone/>
            </a:pPr>
            <a:r>
              <a:rPr lang="et-EE" sz="2000" dirty="0"/>
              <a:t>Alates haigestumise või vigastuse 9. päevast maksab hüvitist haigekassa.</a:t>
            </a:r>
          </a:p>
          <a:p>
            <a:pPr marL="0" indent="0" algn="just">
              <a:buNone/>
            </a:pPr>
            <a:endParaRPr lang="et-EE" sz="2000" dirty="0"/>
          </a:p>
          <a:p>
            <a:pPr marL="0" indent="0" algn="just">
              <a:buNone/>
            </a:pPr>
            <a:endParaRPr lang="et-EE" sz="2000" dirty="0"/>
          </a:p>
        </p:txBody>
      </p:sp>
      <p:sp>
        <p:nvSpPr>
          <p:cNvPr id="3" name="Title 2"/>
          <p:cNvSpPr>
            <a:spLocks noGrp="1"/>
          </p:cNvSpPr>
          <p:nvPr>
            <p:ph type="title"/>
          </p:nvPr>
        </p:nvSpPr>
        <p:spPr/>
        <p:txBody>
          <a:bodyPr/>
          <a:lstStyle/>
          <a:p>
            <a:r>
              <a:rPr lang="et-EE" dirty="0"/>
              <a:t>Haiguspäevade hüvitamine</a:t>
            </a:r>
          </a:p>
        </p:txBody>
      </p:sp>
      <p:sp>
        <p:nvSpPr>
          <p:cNvPr id="4" name="Slide Number Placeholder 3"/>
          <p:cNvSpPr>
            <a:spLocks noGrp="1"/>
          </p:cNvSpPr>
          <p:nvPr>
            <p:ph type="sldNum" sz="quarter" idx="12"/>
          </p:nvPr>
        </p:nvSpPr>
        <p:spPr/>
        <p:txBody>
          <a:bodyPr/>
          <a:lstStyle/>
          <a:p>
            <a:fld id="{BC90D5DB-E154-457A-91AB-BA0F549CA87A}" type="slidenum">
              <a:rPr lang="et-EE" smtClean="0"/>
              <a:t>4</a:t>
            </a:fld>
            <a:endParaRPr lang="et-EE"/>
          </a:p>
        </p:txBody>
      </p:sp>
    </p:spTree>
    <p:extLst>
      <p:ext uri="{BB962C8B-B14F-4D97-AF65-F5344CB8AC3E}">
        <p14:creationId xmlns:p14="http://schemas.microsoft.com/office/powerpoint/2010/main" val="178491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t-EE" sz="2000" dirty="0"/>
              <a:t>Nüüd on loodud tööandjale võimalus maksta sotsiaalmaksuvaba hüvitist ka teise ja kolmanda haiguspäeva eest. </a:t>
            </a:r>
          </a:p>
          <a:p>
            <a:pPr algn="just"/>
            <a:endParaRPr lang="et-EE" sz="2000" dirty="0"/>
          </a:p>
          <a:p>
            <a:pPr algn="just"/>
            <a:r>
              <a:rPr lang="et-EE" sz="2000" dirty="0"/>
              <a:t>Kuigi TTOS § 12</a:t>
            </a:r>
            <a:r>
              <a:rPr lang="et-EE" sz="2000" baseline="30000" dirty="0"/>
              <a:t>2</a:t>
            </a:r>
            <a:r>
              <a:rPr lang="et-EE" sz="2000" dirty="0"/>
              <a:t> kohustab tööandjat maksma töötajale vaid 70% töötaja keskmisest töötasust, on tööandjal soovi korral õigus maksta töötajale 2–8 haiguspäeva eest </a:t>
            </a:r>
            <a:r>
              <a:rPr lang="et-EE" sz="2000" b="1" dirty="0"/>
              <a:t>ainult tulumaksuga maksustatavat </a:t>
            </a:r>
            <a:r>
              <a:rPr lang="et-EE" sz="2000" dirty="0"/>
              <a:t>haigushüvitist kuni 100% töötaja keskmisest töötasust.</a:t>
            </a:r>
          </a:p>
          <a:p>
            <a:pPr algn="just"/>
            <a:endParaRPr lang="et-EE" sz="2000" dirty="0"/>
          </a:p>
          <a:p>
            <a:pPr algn="just"/>
            <a:r>
              <a:rPr lang="et-EE" sz="2000" b="1" dirty="0"/>
              <a:t>Nüüd võimalus maksta 2-8 päeva eest 100%. </a:t>
            </a:r>
            <a:r>
              <a:rPr lang="et-EE" sz="2000" dirty="0"/>
              <a:t> </a:t>
            </a:r>
            <a:endParaRPr lang="et-EE" dirty="0"/>
          </a:p>
        </p:txBody>
      </p:sp>
      <p:sp>
        <p:nvSpPr>
          <p:cNvPr id="3" name="Title 2"/>
          <p:cNvSpPr>
            <a:spLocks noGrp="1"/>
          </p:cNvSpPr>
          <p:nvPr>
            <p:ph type="title"/>
          </p:nvPr>
        </p:nvSpPr>
        <p:spPr/>
        <p:txBody>
          <a:bodyPr/>
          <a:lstStyle/>
          <a:p>
            <a:r>
              <a:rPr lang="et-EE" dirty="0"/>
              <a:t>Haiguspäevade hüvitamine</a:t>
            </a:r>
          </a:p>
        </p:txBody>
      </p:sp>
      <p:sp>
        <p:nvSpPr>
          <p:cNvPr id="4" name="Slide Number Placeholder 3"/>
          <p:cNvSpPr>
            <a:spLocks noGrp="1"/>
          </p:cNvSpPr>
          <p:nvPr>
            <p:ph type="sldNum" sz="quarter" idx="12"/>
          </p:nvPr>
        </p:nvSpPr>
        <p:spPr/>
        <p:txBody>
          <a:bodyPr/>
          <a:lstStyle/>
          <a:p>
            <a:fld id="{BC90D5DB-E154-457A-91AB-BA0F549CA87A}" type="slidenum">
              <a:rPr lang="et-EE" smtClean="0"/>
              <a:t>5</a:t>
            </a:fld>
            <a:endParaRPr lang="et-EE"/>
          </a:p>
        </p:txBody>
      </p:sp>
    </p:spTree>
    <p:extLst>
      <p:ext uri="{BB962C8B-B14F-4D97-AF65-F5344CB8AC3E}">
        <p14:creationId xmlns:p14="http://schemas.microsoft.com/office/powerpoint/2010/main" val="3696974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t-EE" sz="2000" dirty="0"/>
              <a:t>Kehtiva regulatsiooni järgi ei käsitata erisoodustusena kulutusi töötaja transpordile üksnes siis, kui:  </a:t>
            </a:r>
          </a:p>
          <a:p>
            <a:pPr algn="just"/>
            <a:endParaRPr lang="et-EE" sz="2000" dirty="0"/>
          </a:p>
          <a:p>
            <a:pPr marL="457200" indent="-457200" algn="just">
              <a:buFont typeface="+mj-lt"/>
              <a:buAutoNum type="arabicPeriod"/>
            </a:pPr>
            <a:r>
              <a:rPr lang="et-EE" sz="2000" dirty="0"/>
              <a:t>ühistranspordi kasutamine on aja- või rahakulu tõttu raskendatud </a:t>
            </a:r>
          </a:p>
          <a:p>
            <a:pPr marL="457200" indent="-457200" algn="just">
              <a:buFont typeface="+mj-lt"/>
              <a:buAutoNum type="arabicPeriod"/>
            </a:pPr>
            <a:endParaRPr lang="et-EE" sz="2000" dirty="0"/>
          </a:p>
          <a:p>
            <a:pPr marL="457200" indent="-457200" algn="just">
              <a:buFont typeface="+mj-lt"/>
              <a:buAutoNum type="arabicPeriod"/>
            </a:pPr>
            <a:r>
              <a:rPr lang="et-EE" sz="2000" dirty="0"/>
              <a:t>või kui puudega töötajal ei ole võimalik kasutada ühistransporti või ühistranspordi kasutamine põhjustab tema liikumis- ja töövõime olulist langust. </a:t>
            </a:r>
          </a:p>
        </p:txBody>
      </p:sp>
      <p:sp>
        <p:nvSpPr>
          <p:cNvPr id="3" name="Title 2"/>
          <p:cNvSpPr>
            <a:spLocks noGrp="1"/>
          </p:cNvSpPr>
          <p:nvPr>
            <p:ph type="title"/>
          </p:nvPr>
        </p:nvSpPr>
        <p:spPr/>
        <p:txBody>
          <a:bodyPr/>
          <a:lstStyle/>
          <a:p>
            <a:r>
              <a:rPr lang="et-EE" dirty="0"/>
              <a:t>Erisoodustus - transport töölt koju ja tagasi</a:t>
            </a:r>
          </a:p>
        </p:txBody>
      </p:sp>
      <p:sp>
        <p:nvSpPr>
          <p:cNvPr id="4" name="Slide Number Placeholder 3"/>
          <p:cNvSpPr>
            <a:spLocks noGrp="1"/>
          </p:cNvSpPr>
          <p:nvPr>
            <p:ph type="sldNum" sz="quarter" idx="12"/>
          </p:nvPr>
        </p:nvSpPr>
        <p:spPr/>
        <p:txBody>
          <a:bodyPr/>
          <a:lstStyle/>
          <a:p>
            <a:fld id="{BC90D5DB-E154-457A-91AB-BA0F549CA87A}" type="slidenum">
              <a:rPr lang="et-EE" smtClean="0"/>
              <a:t>6</a:t>
            </a:fld>
            <a:endParaRPr lang="et-EE"/>
          </a:p>
        </p:txBody>
      </p:sp>
    </p:spTree>
    <p:extLst>
      <p:ext uri="{BB962C8B-B14F-4D97-AF65-F5344CB8AC3E}">
        <p14:creationId xmlns:p14="http://schemas.microsoft.com/office/powerpoint/2010/main" val="1141047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t-EE" sz="2000" dirty="0"/>
              <a:t>Transport tööle ei ole erisoodustus alates </a:t>
            </a:r>
            <a:r>
              <a:rPr lang="et-EE" sz="2000" b="1" dirty="0"/>
              <a:t>1.07.2017</a:t>
            </a:r>
            <a:r>
              <a:rPr lang="et-EE" sz="2000" dirty="0"/>
              <a:t> juhul kui hüvitatakse transpordikulud kui: </a:t>
            </a:r>
          </a:p>
          <a:p>
            <a:endParaRPr lang="et-EE" sz="2000" dirty="0"/>
          </a:p>
          <a:p>
            <a:pPr>
              <a:buFont typeface="+mj-lt"/>
              <a:buAutoNum type="arabicPeriod"/>
            </a:pPr>
            <a:r>
              <a:rPr lang="et-EE" sz="2000" dirty="0"/>
              <a:t>Töölepingu alusel töötav töötaja töötab vähemalt 50 km kaugusel elukohast; </a:t>
            </a:r>
          </a:p>
          <a:p>
            <a:pPr>
              <a:buFont typeface="+mj-lt"/>
              <a:buAutoNum type="arabicPeriod"/>
            </a:pPr>
            <a:endParaRPr lang="et-EE" sz="2000" dirty="0"/>
          </a:p>
          <a:p>
            <a:pPr>
              <a:buFont typeface="+mj-lt"/>
              <a:buAutoNum type="arabicPeriod"/>
            </a:pPr>
            <a:r>
              <a:rPr lang="et-EE" sz="2000" dirty="0"/>
              <a:t>või kui tööandja korraldab transporti sõidukiga, millel on vähemalt kaheksa istekohta või bussiga liiklusseaduse tähenduses.</a:t>
            </a:r>
          </a:p>
          <a:p>
            <a:endParaRPr lang="et-EE" dirty="0"/>
          </a:p>
          <a:p>
            <a:endParaRPr lang="et-EE" dirty="0"/>
          </a:p>
        </p:txBody>
      </p:sp>
      <p:sp>
        <p:nvSpPr>
          <p:cNvPr id="3" name="Title 2"/>
          <p:cNvSpPr>
            <a:spLocks noGrp="1"/>
          </p:cNvSpPr>
          <p:nvPr>
            <p:ph type="title"/>
          </p:nvPr>
        </p:nvSpPr>
        <p:spPr/>
        <p:txBody>
          <a:bodyPr/>
          <a:lstStyle/>
          <a:p>
            <a:r>
              <a:rPr lang="et-EE" dirty="0"/>
              <a:t>Erisoodustus ei ole enam</a:t>
            </a:r>
          </a:p>
        </p:txBody>
      </p:sp>
      <p:sp>
        <p:nvSpPr>
          <p:cNvPr id="4" name="Slide Number Placeholder 3"/>
          <p:cNvSpPr>
            <a:spLocks noGrp="1"/>
          </p:cNvSpPr>
          <p:nvPr>
            <p:ph type="sldNum" sz="quarter" idx="12"/>
          </p:nvPr>
        </p:nvSpPr>
        <p:spPr/>
        <p:txBody>
          <a:bodyPr/>
          <a:lstStyle/>
          <a:p>
            <a:fld id="{BC90D5DB-E154-457A-91AB-BA0F549CA87A}" type="slidenum">
              <a:rPr lang="et-EE" smtClean="0"/>
              <a:t>7</a:t>
            </a:fld>
            <a:endParaRPr lang="et-EE"/>
          </a:p>
        </p:txBody>
      </p:sp>
    </p:spTree>
    <p:extLst>
      <p:ext uri="{BB962C8B-B14F-4D97-AF65-F5344CB8AC3E}">
        <p14:creationId xmlns:p14="http://schemas.microsoft.com/office/powerpoint/2010/main" val="2242473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t-EE" sz="2000" dirty="0"/>
              <a:t>Erisoodustuseks ei loeta töötajale, kellel on tuvastatud osaline või puuduv töövõime (kuulmispuude puhul kuulmislangusega alates 30 detsibellist) või kellele on määratud puude raskusaste, abivahendite andmiseks tehtud kulutusi kuni </a:t>
            </a:r>
            <a:r>
              <a:rPr lang="et-EE" sz="2000" b="1" dirty="0"/>
              <a:t>50% ulatuses </a:t>
            </a:r>
            <a:r>
              <a:rPr lang="et-EE" sz="2000" dirty="0"/>
              <a:t>talle selle aasta jooksul makstud sotsiaalmaksuga maksustatud summast. </a:t>
            </a:r>
          </a:p>
          <a:p>
            <a:endParaRPr lang="et-EE" sz="2000" dirty="0"/>
          </a:p>
          <a:p>
            <a:r>
              <a:rPr lang="et-EE" sz="2000" dirty="0"/>
              <a:t>Erisoodustuse tekkimine määratakse kindlaks abivahendite andmise kalendriaasta viimase kuu eest esitatavas § 54 lõikes 1 nimetatud deklaratsioonis.</a:t>
            </a:r>
          </a:p>
          <a:p>
            <a:endParaRPr lang="et-EE" sz="2000" dirty="0"/>
          </a:p>
          <a:p>
            <a:r>
              <a:rPr lang="et-EE" sz="2000" dirty="0"/>
              <a:t>Tagasiulatuvalt 01.07.2017</a:t>
            </a:r>
          </a:p>
        </p:txBody>
      </p:sp>
      <p:sp>
        <p:nvSpPr>
          <p:cNvPr id="3" name="Title 2"/>
          <p:cNvSpPr>
            <a:spLocks noGrp="1"/>
          </p:cNvSpPr>
          <p:nvPr>
            <p:ph type="title"/>
          </p:nvPr>
        </p:nvSpPr>
        <p:spPr/>
        <p:txBody>
          <a:bodyPr/>
          <a:lstStyle/>
          <a:p>
            <a:r>
              <a:rPr lang="et-EE" dirty="0"/>
              <a:t>Erisoodustus ei ole puudega inimese abivahendite kulutused</a:t>
            </a:r>
          </a:p>
        </p:txBody>
      </p:sp>
      <p:sp>
        <p:nvSpPr>
          <p:cNvPr id="4" name="Slide Number Placeholder 3"/>
          <p:cNvSpPr>
            <a:spLocks noGrp="1"/>
          </p:cNvSpPr>
          <p:nvPr>
            <p:ph type="sldNum" sz="quarter" idx="12"/>
          </p:nvPr>
        </p:nvSpPr>
        <p:spPr/>
        <p:txBody>
          <a:bodyPr/>
          <a:lstStyle/>
          <a:p>
            <a:fld id="{BC90D5DB-E154-457A-91AB-BA0F549CA87A}" type="slidenum">
              <a:rPr lang="et-EE" smtClean="0"/>
              <a:t>8</a:t>
            </a:fld>
            <a:endParaRPr lang="et-EE"/>
          </a:p>
        </p:txBody>
      </p:sp>
    </p:spTree>
    <p:extLst>
      <p:ext uri="{BB962C8B-B14F-4D97-AF65-F5344CB8AC3E}">
        <p14:creationId xmlns:p14="http://schemas.microsoft.com/office/powerpoint/2010/main" val="3180195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t-EE" sz="2000" dirty="0"/>
              <a:t>Töölepingu alusel töötava töötaja majutamine ei ole erisoodustus kui: </a:t>
            </a:r>
          </a:p>
          <a:p>
            <a:endParaRPr lang="et-EE" sz="2000" dirty="0"/>
          </a:p>
          <a:p>
            <a:pPr marL="457200" indent="-457200" algn="just">
              <a:buFont typeface="+mj-lt"/>
              <a:buAutoNum type="arabicPeriod"/>
            </a:pPr>
            <a:r>
              <a:rPr lang="et-EE" sz="2000" dirty="0"/>
              <a:t>Töötaja elukoht asub vähemalt 50 kilomeetri kaugusel töökohast ja töötaja omandis ei ole töökohale lähemal asuvat eluasemena kasutatavat kinnisvara ning need tingimused on täidetud kogu majutamise perioodil;</a:t>
            </a:r>
          </a:p>
          <a:p>
            <a:pPr marL="457200" indent="-457200" algn="just">
              <a:buFont typeface="+mj-lt"/>
              <a:buAutoNum type="arabicPeriod"/>
            </a:pPr>
            <a:endParaRPr lang="et-EE" sz="2000" dirty="0"/>
          </a:p>
          <a:p>
            <a:pPr marL="457200" indent="-457200" algn="just">
              <a:buFont typeface="+mj-lt"/>
              <a:buAutoNum type="arabicPeriod"/>
            </a:pPr>
            <a:r>
              <a:rPr lang="et-EE" sz="2000" dirty="0"/>
              <a:t>Kulutused majutatava töötaja kohta on kuni 200 eurot kalendrikuus majutamise korral Tallinnas või Tartus ja kuni 100 eurot muudel juhtudel.</a:t>
            </a:r>
          </a:p>
          <a:p>
            <a:pPr marL="0" indent="0">
              <a:buNone/>
            </a:pPr>
            <a:endParaRPr lang="et-EE" dirty="0"/>
          </a:p>
        </p:txBody>
      </p:sp>
      <p:sp>
        <p:nvSpPr>
          <p:cNvPr id="3" name="Title 2"/>
          <p:cNvSpPr>
            <a:spLocks noGrp="1"/>
          </p:cNvSpPr>
          <p:nvPr>
            <p:ph type="title"/>
          </p:nvPr>
        </p:nvSpPr>
        <p:spPr/>
        <p:txBody>
          <a:bodyPr/>
          <a:lstStyle/>
          <a:p>
            <a:r>
              <a:rPr lang="et-EE" dirty="0"/>
              <a:t>Erisoodustus - majutus</a:t>
            </a:r>
          </a:p>
        </p:txBody>
      </p:sp>
      <p:sp>
        <p:nvSpPr>
          <p:cNvPr id="4" name="Slide Number Placeholder 3"/>
          <p:cNvSpPr>
            <a:spLocks noGrp="1"/>
          </p:cNvSpPr>
          <p:nvPr>
            <p:ph type="sldNum" sz="quarter" idx="12"/>
          </p:nvPr>
        </p:nvSpPr>
        <p:spPr/>
        <p:txBody>
          <a:bodyPr/>
          <a:lstStyle/>
          <a:p>
            <a:fld id="{BC90D5DB-E154-457A-91AB-BA0F549CA87A}" type="slidenum">
              <a:rPr lang="et-EE" smtClean="0"/>
              <a:t>9</a:t>
            </a:fld>
            <a:endParaRPr lang="et-EE"/>
          </a:p>
        </p:txBody>
      </p:sp>
    </p:spTree>
    <p:extLst>
      <p:ext uri="{BB962C8B-B14F-4D97-AF65-F5344CB8AC3E}">
        <p14:creationId xmlns:p14="http://schemas.microsoft.com/office/powerpoint/2010/main" val="994310028"/>
      </p:ext>
    </p:extLst>
  </p:cSld>
  <p:clrMapOvr>
    <a:masterClrMapping/>
  </p:clrMapOvr>
</p:sld>
</file>

<file path=ppt/theme/theme1.xml><?xml version="1.0" encoding="utf-8"?>
<a:theme xmlns:a="http://schemas.openxmlformats.org/drawingml/2006/main" name="Leinonen PP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Leinonen Group Powerpoint Template 2014</Template>
  <TotalTime>17577</TotalTime>
  <Words>1472</Words>
  <Application>Microsoft Office PowerPoint</Application>
  <PresentationFormat>On-screen Show (4:3)</PresentationFormat>
  <Paragraphs>251</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Courier New</vt:lpstr>
      <vt:lpstr>Leinonen PP Slides</vt:lpstr>
      <vt:lpstr>Maksumuudatused 2017, 2018  </vt:lpstr>
      <vt:lpstr>Käsitletavad teemad</vt:lpstr>
      <vt:lpstr>Tulumaksu soodustuste vähenemine</vt:lpstr>
      <vt:lpstr>Haiguspäevade hüvitamine</vt:lpstr>
      <vt:lpstr>Haiguspäevade hüvitamine</vt:lpstr>
      <vt:lpstr>Erisoodustus - transport töölt koju ja tagasi</vt:lpstr>
      <vt:lpstr>Erisoodustus ei ole enam</vt:lpstr>
      <vt:lpstr>Erisoodustus ei ole puudega inimese abivahendite kulutused</vt:lpstr>
      <vt:lpstr>Erisoodustus - majutus</vt:lpstr>
      <vt:lpstr>Osalusoptsioonid</vt:lpstr>
      <vt:lpstr>Osalusoptsioonid</vt:lpstr>
      <vt:lpstr>Sõiduauto tulumaks</vt:lpstr>
      <vt:lpstr>Sõiduauto tulumaks</vt:lpstr>
      <vt:lpstr>Sõiduauto tulumaks – üle 5. aasta vanune auto</vt:lpstr>
      <vt:lpstr>Sõiduauto tulumaks</vt:lpstr>
      <vt:lpstr>Maksuvaba tulu 500</vt:lpstr>
      <vt:lpstr>Maksuvaba tulu 500</vt:lpstr>
      <vt:lpstr>Maksuvaba tulu 500</vt:lpstr>
      <vt:lpstr>Maksuvaba tulu 500</vt:lpstr>
      <vt:lpstr>Maksuvaba tulu 500</vt:lpstr>
      <vt:lpstr>Terviseedendamise kulud</vt:lpstr>
      <vt:lpstr>Terviseedendamise kulud</vt:lpstr>
      <vt:lpstr>Terviseedendamise kulud</vt:lpstr>
      <vt:lpstr>Terviseedendamise kulud</vt:lpstr>
      <vt:lpstr>Terviseedendamise kulud</vt:lpstr>
      <vt:lpstr>Terviseedendamise kulud</vt:lpstr>
      <vt:lpstr>Ettevõtluskonto</vt:lpstr>
      <vt:lpstr>Ettevõtluskonto</vt:lpstr>
      <vt:lpstr>Ettevõtluskonto</vt:lpstr>
      <vt:lpstr>PowerPoint Presentation</vt:lpstr>
    </vt:vector>
  </TitlesOfParts>
  <Company>SMIT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Tõnis Elling</dc:creator>
  <cp:lastModifiedBy>Tõnis Elling</cp:lastModifiedBy>
  <cp:revision>163</cp:revision>
  <dcterms:created xsi:type="dcterms:W3CDTF">2015-08-17T06:56:58Z</dcterms:created>
  <dcterms:modified xsi:type="dcterms:W3CDTF">2017-11-28T20:01:00Z</dcterms:modified>
</cp:coreProperties>
</file>